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9" r:id="rId3"/>
    <p:sldId id="273" r:id="rId4"/>
    <p:sldId id="274" r:id="rId5"/>
    <p:sldId id="275" r:id="rId6"/>
    <p:sldId id="276" r:id="rId7"/>
    <p:sldId id="277" r:id="rId8"/>
    <p:sldId id="279"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B4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7AB9E2-138C-525B-5461-05FC2C16BF5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FE8BEC1-B32B-03D7-76FF-3EFBB4EEB7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FC64D57-3A9B-F218-F71B-CF4E278C3362}"/>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5" name="Θέση υποσέλιδου 4">
            <a:extLst>
              <a:ext uri="{FF2B5EF4-FFF2-40B4-BE49-F238E27FC236}">
                <a16:creationId xmlns:a16="http://schemas.microsoft.com/office/drawing/2014/main" id="{E1AAD781-F095-3A85-92F0-F1567F61ADA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DBB1BDF-D88D-B690-1445-57A86F702368}"/>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29860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46A943-8A66-5B35-92E6-0565477DE5A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FE94440-0B45-511E-D24A-7EF8575D527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DA93470-8275-D7FC-C97D-FB76C1FB0110}"/>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5" name="Θέση υποσέλιδου 4">
            <a:extLst>
              <a:ext uri="{FF2B5EF4-FFF2-40B4-BE49-F238E27FC236}">
                <a16:creationId xmlns:a16="http://schemas.microsoft.com/office/drawing/2014/main" id="{1C7CEFFE-4041-318A-2376-FCAE5ACBDBF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861D87A-5C17-298C-2945-D3433361894E}"/>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376005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33C8B46-ECAC-31BA-8ABA-56B4D43A381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DCDC692-E2C5-A1A2-A30F-A88D7471AD7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584AC26-5CBA-8B90-FD10-217E671C3C50}"/>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5" name="Θέση υποσέλιδου 4">
            <a:extLst>
              <a:ext uri="{FF2B5EF4-FFF2-40B4-BE49-F238E27FC236}">
                <a16:creationId xmlns:a16="http://schemas.microsoft.com/office/drawing/2014/main" id="{433C8FB3-D137-EF89-9E57-35253AAFE7C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2F4AAA6-F54B-7DD7-C4DA-55BD3A6C3326}"/>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260500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F1C3A0-7321-6616-16D4-77465EE6E45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72440AD-595A-1B56-0B72-52973724799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4509DD6-A71D-C0D1-000D-579636C1EA51}"/>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5" name="Θέση υποσέλιδου 4">
            <a:extLst>
              <a:ext uri="{FF2B5EF4-FFF2-40B4-BE49-F238E27FC236}">
                <a16:creationId xmlns:a16="http://schemas.microsoft.com/office/drawing/2014/main" id="{7F089FCF-55EB-5AF3-3BB2-2497283D15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1E387AA-4697-CD5C-FE6D-4ED2CA5BA3CB}"/>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147082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D188C8-85D3-1A9C-479A-E799445C745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1338FE3-30CB-8C1B-2EE0-B1E96F3629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BEC178F-4F2C-2634-D0C7-F13F1504B316}"/>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5" name="Θέση υποσέλιδου 4">
            <a:extLst>
              <a:ext uri="{FF2B5EF4-FFF2-40B4-BE49-F238E27FC236}">
                <a16:creationId xmlns:a16="http://schemas.microsoft.com/office/drawing/2014/main" id="{04DABA3A-D3D3-05AB-9705-79CFAE0C61D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64148C6-7F9A-E5B7-6866-AEAA6CD4E6A7}"/>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204882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EEA701-3FEE-6275-F499-7D11B2A8C82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3EFDC62-4A6D-33AE-7EC0-78B4822399F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F160CEB-335C-AEF0-B22F-183018E5FFC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4155EF2-2F51-B0BA-9EF9-5F1329917AD1}"/>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6" name="Θέση υποσέλιδου 5">
            <a:extLst>
              <a:ext uri="{FF2B5EF4-FFF2-40B4-BE49-F238E27FC236}">
                <a16:creationId xmlns:a16="http://schemas.microsoft.com/office/drawing/2014/main" id="{EABF2F50-4697-8EE2-9764-1E86C3EC96E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24FFEF4-12E3-4562-FE5C-8C820A260CB5}"/>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1705125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F7F71D-8C8A-383B-475C-492135A3C5B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DC1B62D-24C6-E874-BBD5-A1C55FCD42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C1D6417-9D08-5C06-ACB4-92B05FDAB9E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A706218-984A-19E1-633A-64ADFF11D1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6241EB9-98AA-4DCC-D3B3-D63B18C651B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FDA1581-9DB2-C59D-C06C-CA0B4E5A70E3}"/>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8" name="Θέση υποσέλιδου 7">
            <a:extLst>
              <a:ext uri="{FF2B5EF4-FFF2-40B4-BE49-F238E27FC236}">
                <a16:creationId xmlns:a16="http://schemas.microsoft.com/office/drawing/2014/main" id="{4CC654FD-DB87-0033-1E03-9282E33DC50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B66825C-99E8-5D18-9D4B-E2BB1B04F368}"/>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132859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8F03D0-7E31-CBEA-0410-ACEF2574C1F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18221B6-02F9-FCE7-4201-649080A32BF2}"/>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4" name="Θέση υποσέλιδου 3">
            <a:extLst>
              <a:ext uri="{FF2B5EF4-FFF2-40B4-BE49-F238E27FC236}">
                <a16:creationId xmlns:a16="http://schemas.microsoft.com/office/drawing/2014/main" id="{CEDD93FF-25A9-85E0-887E-447C50A3024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6BBBEB03-21E2-6B70-C7E4-0BB4C0BD0959}"/>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101274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CC917D2-1F7D-99A6-6BC0-60E9CCAC47BA}"/>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3" name="Θέση υποσέλιδου 2">
            <a:extLst>
              <a:ext uri="{FF2B5EF4-FFF2-40B4-BE49-F238E27FC236}">
                <a16:creationId xmlns:a16="http://schemas.microsoft.com/office/drawing/2014/main" id="{9D76F331-47C4-D7F7-AAC7-4BEBB6A22BD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395251C-BE6A-F75B-D819-9A67F03F3FB5}"/>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86808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2B19B4-FA9E-C885-CCEA-F3C1B58223F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2296533-A0C8-E11C-B004-868FEFA6C9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3B4283E-AF7F-0449-926C-7DAC32D09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FC4D139-1660-8BBA-1F74-3553DDEC7B78}"/>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6" name="Θέση υποσέλιδου 5">
            <a:extLst>
              <a:ext uri="{FF2B5EF4-FFF2-40B4-BE49-F238E27FC236}">
                <a16:creationId xmlns:a16="http://schemas.microsoft.com/office/drawing/2014/main" id="{FF8C5561-51D6-DC88-5AF5-25C515D878D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96E1780-DA68-E942-9575-797293D7C861}"/>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54310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9F1A37-4E8F-E10F-9F7A-7B23386EC9C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136833C-543F-DE60-C723-D6A99A5871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7A9728E-7F5A-45B5-E373-E04AA0598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4B78087-2EC1-1E2A-1EC0-52A5FE2AF029}"/>
              </a:ext>
            </a:extLst>
          </p:cNvPr>
          <p:cNvSpPr>
            <a:spLocks noGrp="1"/>
          </p:cNvSpPr>
          <p:nvPr>
            <p:ph type="dt" sz="half" idx="10"/>
          </p:nvPr>
        </p:nvSpPr>
        <p:spPr/>
        <p:txBody>
          <a:bodyPr/>
          <a:lstStyle/>
          <a:p>
            <a:fld id="{A2EB60AB-8D95-465D-959A-A77CE40BDD10}" type="datetimeFigureOut">
              <a:rPr lang="el-GR" smtClean="0"/>
              <a:t>29/11/2022</a:t>
            </a:fld>
            <a:endParaRPr lang="el-GR"/>
          </a:p>
        </p:txBody>
      </p:sp>
      <p:sp>
        <p:nvSpPr>
          <p:cNvPr id="6" name="Θέση υποσέλιδου 5">
            <a:extLst>
              <a:ext uri="{FF2B5EF4-FFF2-40B4-BE49-F238E27FC236}">
                <a16:creationId xmlns:a16="http://schemas.microsoft.com/office/drawing/2014/main" id="{1C4396CD-CF48-4F56-0766-71498D1DFF5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ADC3DB8-2079-3217-60C0-CFB0A44533DA}"/>
              </a:ext>
            </a:extLst>
          </p:cNvPr>
          <p:cNvSpPr>
            <a:spLocks noGrp="1"/>
          </p:cNvSpPr>
          <p:nvPr>
            <p:ph type="sldNum" sz="quarter" idx="12"/>
          </p:nvPr>
        </p:nvSpPr>
        <p:spPr/>
        <p:txBody>
          <a:bodyPr/>
          <a:lstStyle/>
          <a:p>
            <a:fld id="{4F0316F5-596A-44FC-A3EE-94B360DD80CA}" type="slidenum">
              <a:rPr lang="el-GR" smtClean="0"/>
              <a:t>‹#›</a:t>
            </a:fld>
            <a:endParaRPr lang="el-GR"/>
          </a:p>
        </p:txBody>
      </p:sp>
    </p:spTree>
    <p:extLst>
      <p:ext uri="{BB962C8B-B14F-4D97-AF65-F5344CB8AC3E}">
        <p14:creationId xmlns:p14="http://schemas.microsoft.com/office/powerpoint/2010/main" val="2611889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B4B4"/>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E54AA36-5C49-CAF4-9F27-ECF07B454F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AC64B58-B3D4-C16F-8DDE-CCCF826F8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1986635-0E14-8AE7-E05F-176BEA5EBC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B60AB-8D95-465D-959A-A77CE40BDD10}" type="datetimeFigureOut">
              <a:rPr lang="el-GR" smtClean="0"/>
              <a:t>29/11/2022</a:t>
            </a:fld>
            <a:endParaRPr lang="el-GR"/>
          </a:p>
        </p:txBody>
      </p:sp>
      <p:sp>
        <p:nvSpPr>
          <p:cNvPr id="5" name="Θέση υποσέλιδου 4">
            <a:extLst>
              <a:ext uri="{FF2B5EF4-FFF2-40B4-BE49-F238E27FC236}">
                <a16:creationId xmlns:a16="http://schemas.microsoft.com/office/drawing/2014/main" id="{9FA81F82-F932-CAF5-098F-365DDFBD1D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B399400-5C7B-BC35-06B2-A94C03180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316F5-596A-44FC-A3EE-94B360DD80CA}" type="slidenum">
              <a:rPr lang="el-GR" smtClean="0"/>
              <a:t>‹#›</a:t>
            </a:fld>
            <a:endParaRPr lang="el-GR"/>
          </a:p>
        </p:txBody>
      </p:sp>
    </p:spTree>
    <p:extLst>
      <p:ext uri="{BB962C8B-B14F-4D97-AF65-F5344CB8AC3E}">
        <p14:creationId xmlns:p14="http://schemas.microsoft.com/office/powerpoint/2010/main" val="942048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producersmarket.com/blog/going-beyond-certifications-in-food-marketing/" TargetMode="Externa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Τίτλος 3">
            <a:extLst>
              <a:ext uri="{FF2B5EF4-FFF2-40B4-BE49-F238E27FC236}">
                <a16:creationId xmlns:a16="http://schemas.microsoft.com/office/drawing/2014/main" id="{ECDC215D-3256-4E30-495A-3BBDC962DBD1}"/>
              </a:ext>
            </a:extLst>
          </p:cNvPr>
          <p:cNvSpPr txBox="1">
            <a:spLocks noGrp="1"/>
          </p:cNvSpPr>
          <p:nvPr>
            <p:ph type="ctrTitle"/>
          </p:nvPr>
        </p:nvSpPr>
        <p:spPr>
          <a:xfrm>
            <a:off x="838199" y="1093788"/>
            <a:ext cx="10506455" cy="2967208"/>
          </a:xfrm>
          <a:prstGeom prst="rect">
            <a:avLst/>
          </a:prstGeom>
        </p:spPr>
        <p:txBody>
          <a:bodyPr rtlCol="0">
            <a:normAutofit/>
          </a:bodyPr>
          <a:lstStyle/>
          <a:p>
            <a:pPr algn="l"/>
            <a:r>
              <a:rPr lang="en-US" sz="8000" b="1" dirty="0">
                <a:solidFill>
                  <a:schemeClr val="bg1"/>
                </a:solidFill>
                <a:cs typeface="Aharoni" panose="02010803020104030203" pitchFamily="2" charset="-79"/>
              </a:rPr>
              <a:t>2. Branding &amp; Storytelling</a:t>
            </a:r>
            <a:endParaRPr lang="el-GR" sz="8000" b="1" dirty="0">
              <a:solidFill>
                <a:schemeClr val="bg1"/>
              </a:solidFill>
              <a:cs typeface="Aharoni" panose="02010803020104030203" pitchFamily="2" charset="-79"/>
            </a:endParaRPr>
          </a:p>
        </p:txBody>
      </p:sp>
      <p:sp>
        <p:nvSpPr>
          <p:cNvPr id="13" name="Rectangle 12">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7376BC6C-F143-FD27-1F29-9C8E5E8AF70D}"/>
              </a:ext>
            </a:extLst>
          </p:cNvPr>
          <p:cNvSpPr txBox="1"/>
          <p:nvPr/>
        </p:nvSpPr>
        <p:spPr>
          <a:xfrm>
            <a:off x="568323" y="5053555"/>
            <a:ext cx="6832601" cy="523220"/>
          </a:xfrm>
          <a:prstGeom prst="rect">
            <a:avLst/>
          </a:prstGeom>
          <a:noFill/>
        </p:spPr>
        <p:txBody>
          <a:bodyPr wrap="square" rtlCol="0">
            <a:spAutoFit/>
          </a:bodyPr>
          <a:lstStyle/>
          <a:p>
            <a:r>
              <a:rPr lang="en-US" sz="2800" dirty="0">
                <a:solidFill>
                  <a:schemeClr val="bg1"/>
                </a:solidFill>
              </a:rPr>
              <a:t>Once upon a brand </a:t>
            </a:r>
            <a:endParaRPr lang="el-GR" sz="2800" dirty="0">
              <a:solidFill>
                <a:schemeClr val="bg1"/>
              </a:solidFill>
            </a:endParaRPr>
          </a:p>
        </p:txBody>
      </p:sp>
      <p:sp>
        <p:nvSpPr>
          <p:cNvPr id="2" name="Ορθογώνιο 1">
            <a:extLst>
              <a:ext uri="{FF2B5EF4-FFF2-40B4-BE49-F238E27FC236}">
                <a16:creationId xmlns:a16="http://schemas.microsoft.com/office/drawing/2014/main" id="{34EB9801-258C-7841-4AD6-CC2D07B9B4DE}"/>
              </a:ext>
            </a:extLst>
          </p:cNvPr>
          <p:cNvSpPr/>
          <p:nvPr/>
        </p:nvSpPr>
        <p:spPr>
          <a:xfrm>
            <a:off x="3535680" y="5280561"/>
            <a:ext cx="121920" cy="13411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Ορθογώνιο 2">
            <a:extLst>
              <a:ext uri="{FF2B5EF4-FFF2-40B4-BE49-F238E27FC236}">
                <a16:creationId xmlns:a16="http://schemas.microsoft.com/office/drawing/2014/main" id="{BADF88BE-73B1-FBBF-D9CA-366423F1BF52}"/>
              </a:ext>
            </a:extLst>
          </p:cNvPr>
          <p:cNvSpPr/>
          <p:nvPr/>
        </p:nvSpPr>
        <p:spPr>
          <a:xfrm>
            <a:off x="3769360" y="5280561"/>
            <a:ext cx="121920" cy="13411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Ορθογώνιο 3">
            <a:extLst>
              <a:ext uri="{FF2B5EF4-FFF2-40B4-BE49-F238E27FC236}">
                <a16:creationId xmlns:a16="http://schemas.microsoft.com/office/drawing/2014/main" id="{BA4D86B6-E9B6-3BC7-A741-E3520A06C25D}"/>
              </a:ext>
            </a:extLst>
          </p:cNvPr>
          <p:cNvSpPr/>
          <p:nvPr/>
        </p:nvSpPr>
        <p:spPr>
          <a:xfrm>
            <a:off x="4003040" y="5280561"/>
            <a:ext cx="121920" cy="13411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5" name="Εικόνα 4">
            <a:extLst>
              <a:ext uri="{FF2B5EF4-FFF2-40B4-BE49-F238E27FC236}">
                <a16:creationId xmlns:a16="http://schemas.microsoft.com/office/drawing/2014/main" id="{9C992ADA-A4DA-C333-BBE0-3AAB9E5A89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03" y="192339"/>
            <a:ext cx="2014738" cy="2014738"/>
          </a:xfrm>
          <a:prstGeom prst="rect">
            <a:avLst/>
          </a:prstGeom>
        </p:spPr>
      </p:pic>
      <p:pic>
        <p:nvPicPr>
          <p:cNvPr id="7" name="Εικόνα 6">
            <a:extLst>
              <a:ext uri="{FF2B5EF4-FFF2-40B4-BE49-F238E27FC236}">
                <a16:creationId xmlns:a16="http://schemas.microsoft.com/office/drawing/2014/main" id="{0466EE53-514D-661B-D0CF-33D92C9335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5543" y="334024"/>
            <a:ext cx="1414001" cy="1414001"/>
          </a:xfrm>
          <a:prstGeom prst="rect">
            <a:avLst/>
          </a:prstGeom>
        </p:spPr>
      </p:pic>
      <p:pic>
        <p:nvPicPr>
          <p:cNvPr id="8" name="Εικόνα 7">
            <a:extLst>
              <a:ext uri="{FF2B5EF4-FFF2-40B4-BE49-F238E27FC236}">
                <a16:creationId xmlns:a16="http://schemas.microsoft.com/office/drawing/2014/main" id="{D2E4D390-FDA8-8D0E-3156-E086BBB985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93702" y="334024"/>
            <a:ext cx="2410874" cy="1414001"/>
          </a:xfrm>
          <a:prstGeom prst="rect">
            <a:avLst/>
          </a:prstGeom>
        </p:spPr>
      </p:pic>
    </p:spTree>
    <p:extLst>
      <p:ext uri="{BB962C8B-B14F-4D97-AF65-F5344CB8AC3E}">
        <p14:creationId xmlns:p14="http://schemas.microsoft.com/office/powerpoint/2010/main" val="1595530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64555845-D800-8FD6-D5AF-D00210CDD947}"/>
              </a:ext>
            </a:extLst>
          </p:cNvPr>
          <p:cNvSpPr/>
          <p:nvPr/>
        </p:nvSpPr>
        <p:spPr>
          <a:xfrm>
            <a:off x="365760" y="4277902"/>
            <a:ext cx="193040" cy="203201"/>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a:extLst>
              <a:ext uri="{FF2B5EF4-FFF2-40B4-BE49-F238E27FC236}">
                <a16:creationId xmlns:a16="http://schemas.microsoft.com/office/drawing/2014/main" id="{224031CB-B485-1B2D-25DE-26B3413EA146}"/>
              </a:ext>
            </a:extLst>
          </p:cNvPr>
          <p:cNvSpPr/>
          <p:nvPr/>
        </p:nvSpPr>
        <p:spPr>
          <a:xfrm>
            <a:off x="360680" y="563880"/>
            <a:ext cx="365760" cy="37592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ρθογώνιο 6">
            <a:extLst>
              <a:ext uri="{FF2B5EF4-FFF2-40B4-BE49-F238E27FC236}">
                <a16:creationId xmlns:a16="http://schemas.microsoft.com/office/drawing/2014/main" id="{39130B0B-51B4-6556-FA9A-1AA9E60D3AF2}"/>
              </a:ext>
            </a:extLst>
          </p:cNvPr>
          <p:cNvSpPr/>
          <p:nvPr/>
        </p:nvSpPr>
        <p:spPr>
          <a:xfrm>
            <a:off x="1741170" y="4286568"/>
            <a:ext cx="193040" cy="203201"/>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Ορθογώνιο 7">
            <a:extLst>
              <a:ext uri="{FF2B5EF4-FFF2-40B4-BE49-F238E27FC236}">
                <a16:creationId xmlns:a16="http://schemas.microsoft.com/office/drawing/2014/main" id="{436C4217-8877-044A-5F8C-76A5EDA9BF0E}"/>
              </a:ext>
            </a:extLst>
          </p:cNvPr>
          <p:cNvSpPr/>
          <p:nvPr/>
        </p:nvSpPr>
        <p:spPr>
          <a:xfrm>
            <a:off x="2989580" y="4286568"/>
            <a:ext cx="193040" cy="203201"/>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Ορθογώνιο 8">
            <a:extLst>
              <a:ext uri="{FF2B5EF4-FFF2-40B4-BE49-F238E27FC236}">
                <a16:creationId xmlns:a16="http://schemas.microsoft.com/office/drawing/2014/main" id="{3B920074-B708-1E0D-6B19-1CBD152CCA82}"/>
              </a:ext>
            </a:extLst>
          </p:cNvPr>
          <p:cNvSpPr/>
          <p:nvPr/>
        </p:nvSpPr>
        <p:spPr>
          <a:xfrm>
            <a:off x="4805680" y="4305190"/>
            <a:ext cx="193040" cy="203201"/>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80956FB9-FA4E-BB82-15EB-B1957EC1BCE1}"/>
              </a:ext>
            </a:extLst>
          </p:cNvPr>
          <p:cNvSpPr/>
          <p:nvPr/>
        </p:nvSpPr>
        <p:spPr>
          <a:xfrm>
            <a:off x="6904990" y="4312700"/>
            <a:ext cx="193040" cy="203201"/>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TextBox 12">
            <a:extLst>
              <a:ext uri="{FF2B5EF4-FFF2-40B4-BE49-F238E27FC236}">
                <a16:creationId xmlns:a16="http://schemas.microsoft.com/office/drawing/2014/main" id="{868477EA-60EF-3CB9-10FB-F39484789DDD}"/>
              </a:ext>
            </a:extLst>
          </p:cNvPr>
          <p:cNvSpPr txBox="1"/>
          <p:nvPr/>
        </p:nvSpPr>
        <p:spPr>
          <a:xfrm>
            <a:off x="873760" y="441960"/>
            <a:ext cx="10810240" cy="1138773"/>
          </a:xfrm>
          <a:prstGeom prst="rect">
            <a:avLst/>
          </a:prstGeom>
          <a:noFill/>
        </p:spPr>
        <p:txBody>
          <a:bodyPr wrap="square">
            <a:spAutoFit/>
          </a:bodyPr>
          <a:lstStyle/>
          <a:p>
            <a:r>
              <a:rPr lang="en-US" sz="2000" b="0" i="0" dirty="0">
                <a:solidFill>
                  <a:schemeClr val="bg1"/>
                </a:solidFill>
                <a:effectLst/>
                <a:latin typeface="SeroWebPro"/>
              </a:rPr>
              <a:t>The technique of </a:t>
            </a:r>
            <a:r>
              <a:rPr lang="en-US" sz="2800" b="0" i="0" dirty="0">
                <a:solidFill>
                  <a:schemeClr val="accent2">
                    <a:lumMod val="20000"/>
                    <a:lumOff val="80000"/>
                  </a:schemeClr>
                </a:solidFill>
                <a:effectLst/>
                <a:latin typeface="SeroWebPro"/>
              </a:rPr>
              <a:t>storytelling</a:t>
            </a:r>
            <a:r>
              <a:rPr lang="en-US" sz="2000" b="0" i="0" dirty="0">
                <a:solidFill>
                  <a:schemeClr val="bg1"/>
                </a:solidFill>
                <a:effectLst/>
                <a:latin typeface="SeroWebPro"/>
              </a:rPr>
              <a:t> as a marketing tool has gained popularity in recent years as an alternative approach to the direct marketing style used by brands when it comes to communicating marketing messages to their audiences.</a:t>
            </a:r>
            <a:endParaRPr lang="el-GR" sz="2000" dirty="0">
              <a:solidFill>
                <a:schemeClr val="bg1"/>
              </a:solidFill>
            </a:endParaRPr>
          </a:p>
        </p:txBody>
      </p:sp>
      <p:pic>
        <p:nvPicPr>
          <p:cNvPr id="18" name="Γραφικό 17" descr="Βέλος προς τα δεξιά περίγραμμα">
            <a:extLst>
              <a:ext uri="{FF2B5EF4-FFF2-40B4-BE49-F238E27FC236}">
                <a16:creationId xmlns:a16="http://schemas.microsoft.com/office/drawing/2014/main" id="{A89135AF-1EE0-B78C-A22D-6B71B41E0E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0680" y="1768692"/>
            <a:ext cx="914400" cy="914400"/>
          </a:xfrm>
          <a:prstGeom prst="rect">
            <a:avLst/>
          </a:prstGeom>
        </p:spPr>
      </p:pic>
      <p:sp>
        <p:nvSpPr>
          <p:cNvPr id="26" name="TextBox 25">
            <a:extLst>
              <a:ext uri="{FF2B5EF4-FFF2-40B4-BE49-F238E27FC236}">
                <a16:creationId xmlns:a16="http://schemas.microsoft.com/office/drawing/2014/main" id="{94064899-D1CB-4798-65AC-93208A2490E3}"/>
              </a:ext>
            </a:extLst>
          </p:cNvPr>
          <p:cNvSpPr txBox="1"/>
          <p:nvPr/>
        </p:nvSpPr>
        <p:spPr>
          <a:xfrm>
            <a:off x="1574800" y="1989296"/>
            <a:ext cx="8910320" cy="1292662"/>
          </a:xfrm>
          <a:prstGeom prst="rect">
            <a:avLst/>
          </a:prstGeom>
          <a:noFill/>
        </p:spPr>
        <p:txBody>
          <a:bodyPr wrap="square">
            <a:spAutoFit/>
          </a:bodyPr>
          <a:lstStyle/>
          <a:p>
            <a:r>
              <a:rPr lang="en-US" b="0" i="0" dirty="0">
                <a:solidFill>
                  <a:schemeClr val="bg1"/>
                </a:solidFill>
                <a:effectLst/>
                <a:latin typeface="SeroWebPro"/>
              </a:rPr>
              <a:t>By focusing on a narrative to engage with consumers, this approach can be a very powerful marketing strategy due to its great ability to </a:t>
            </a:r>
            <a:r>
              <a:rPr lang="en-US" sz="2400" b="1" i="0" dirty="0">
                <a:solidFill>
                  <a:schemeClr val="bg1"/>
                </a:solidFill>
                <a:effectLst/>
                <a:latin typeface="SeroWebPro"/>
              </a:rPr>
              <a:t>influence people's emotions</a:t>
            </a:r>
            <a:r>
              <a:rPr lang="en-US" b="0" i="0" dirty="0">
                <a:solidFill>
                  <a:schemeClr val="bg1"/>
                </a:solidFill>
                <a:effectLst/>
                <a:latin typeface="SeroWebPro"/>
              </a:rPr>
              <a:t> with entertaining and creative content that </a:t>
            </a:r>
            <a:r>
              <a:rPr lang="en-US" b="1" i="1" dirty="0">
                <a:solidFill>
                  <a:schemeClr val="accent6">
                    <a:lumMod val="40000"/>
                    <a:lumOff val="60000"/>
                  </a:schemeClr>
                </a:solidFill>
                <a:effectLst/>
                <a:latin typeface="SeroWebPro"/>
              </a:rPr>
              <a:t>goes beyond communicating product features or benefits.</a:t>
            </a:r>
            <a:endParaRPr lang="el-GR" b="1" i="1" dirty="0">
              <a:solidFill>
                <a:schemeClr val="accent6">
                  <a:lumMod val="40000"/>
                  <a:lumOff val="60000"/>
                </a:schemeClr>
              </a:solidFill>
            </a:endParaRPr>
          </a:p>
        </p:txBody>
      </p:sp>
      <p:sp>
        <p:nvSpPr>
          <p:cNvPr id="28" name="TextBox 27">
            <a:extLst>
              <a:ext uri="{FF2B5EF4-FFF2-40B4-BE49-F238E27FC236}">
                <a16:creationId xmlns:a16="http://schemas.microsoft.com/office/drawing/2014/main" id="{A7776688-26AD-C12C-B13F-A09ABBE9B232}"/>
              </a:ext>
            </a:extLst>
          </p:cNvPr>
          <p:cNvSpPr txBox="1"/>
          <p:nvPr/>
        </p:nvSpPr>
        <p:spPr>
          <a:xfrm>
            <a:off x="360680" y="3511984"/>
            <a:ext cx="6837680" cy="461665"/>
          </a:xfrm>
          <a:prstGeom prst="rect">
            <a:avLst/>
          </a:prstGeom>
          <a:noFill/>
        </p:spPr>
        <p:txBody>
          <a:bodyPr wrap="square">
            <a:spAutoFit/>
          </a:bodyPr>
          <a:lstStyle/>
          <a:p>
            <a:r>
              <a:rPr lang="en-US" sz="2400" b="1" i="0" dirty="0">
                <a:solidFill>
                  <a:schemeClr val="accent4"/>
                </a:solidFill>
                <a:effectLst/>
                <a:latin typeface="SeroWebPro"/>
              </a:rPr>
              <a:t>Storytelling Benefits:</a:t>
            </a:r>
            <a:endParaRPr lang="el-GR" sz="2400" b="1" dirty="0">
              <a:solidFill>
                <a:schemeClr val="accent4"/>
              </a:solidFill>
            </a:endParaRPr>
          </a:p>
        </p:txBody>
      </p:sp>
      <p:sp>
        <p:nvSpPr>
          <p:cNvPr id="32" name="TextBox 31">
            <a:extLst>
              <a:ext uri="{FF2B5EF4-FFF2-40B4-BE49-F238E27FC236}">
                <a16:creationId xmlns:a16="http://schemas.microsoft.com/office/drawing/2014/main" id="{83F6FD4E-75B4-16DE-90B5-E7C4B15BAB85}"/>
              </a:ext>
            </a:extLst>
          </p:cNvPr>
          <p:cNvSpPr txBox="1"/>
          <p:nvPr/>
        </p:nvSpPr>
        <p:spPr>
          <a:xfrm>
            <a:off x="655320" y="4222126"/>
            <a:ext cx="112776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Teaches</a:t>
            </a:r>
            <a:endParaRPr lang="el-GR" b="1" dirty="0">
              <a:solidFill>
                <a:schemeClr val="accent2">
                  <a:lumMod val="20000"/>
                  <a:lumOff val="80000"/>
                </a:schemeClr>
              </a:solidFill>
            </a:endParaRPr>
          </a:p>
        </p:txBody>
      </p:sp>
      <p:sp>
        <p:nvSpPr>
          <p:cNvPr id="34" name="TextBox 33">
            <a:extLst>
              <a:ext uri="{FF2B5EF4-FFF2-40B4-BE49-F238E27FC236}">
                <a16:creationId xmlns:a16="http://schemas.microsoft.com/office/drawing/2014/main" id="{E37DB1E8-D91A-B725-4825-400593E0581D}"/>
              </a:ext>
            </a:extLst>
          </p:cNvPr>
          <p:cNvSpPr txBox="1"/>
          <p:nvPr/>
        </p:nvSpPr>
        <p:spPr>
          <a:xfrm>
            <a:off x="2063750" y="4244213"/>
            <a:ext cx="96520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Unites</a:t>
            </a:r>
            <a:endParaRPr lang="el-GR" b="1" dirty="0">
              <a:solidFill>
                <a:schemeClr val="accent2">
                  <a:lumMod val="20000"/>
                  <a:lumOff val="80000"/>
                </a:schemeClr>
              </a:solidFill>
            </a:endParaRPr>
          </a:p>
        </p:txBody>
      </p:sp>
      <p:sp>
        <p:nvSpPr>
          <p:cNvPr id="35" name="TextBox 34">
            <a:extLst>
              <a:ext uri="{FF2B5EF4-FFF2-40B4-BE49-F238E27FC236}">
                <a16:creationId xmlns:a16="http://schemas.microsoft.com/office/drawing/2014/main" id="{D836A5A8-6330-3272-09D5-319A9011BC1C}"/>
              </a:ext>
            </a:extLst>
          </p:cNvPr>
          <p:cNvSpPr txBox="1"/>
          <p:nvPr/>
        </p:nvSpPr>
        <p:spPr>
          <a:xfrm>
            <a:off x="3234690" y="4244213"/>
            <a:ext cx="149352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Is Meaningful</a:t>
            </a:r>
            <a:endParaRPr lang="el-GR" b="1" dirty="0">
              <a:solidFill>
                <a:schemeClr val="accent2">
                  <a:lumMod val="20000"/>
                  <a:lumOff val="80000"/>
                </a:schemeClr>
              </a:solidFill>
            </a:endParaRPr>
          </a:p>
        </p:txBody>
      </p:sp>
      <p:sp>
        <p:nvSpPr>
          <p:cNvPr id="37" name="TextBox 36">
            <a:extLst>
              <a:ext uri="{FF2B5EF4-FFF2-40B4-BE49-F238E27FC236}">
                <a16:creationId xmlns:a16="http://schemas.microsoft.com/office/drawing/2014/main" id="{29E4A61B-85B0-F16A-EF23-DC9B4A7AA236}"/>
              </a:ext>
            </a:extLst>
          </p:cNvPr>
          <p:cNvSpPr txBox="1"/>
          <p:nvPr/>
        </p:nvSpPr>
        <p:spPr>
          <a:xfrm>
            <a:off x="5031740" y="4244213"/>
            <a:ext cx="187325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Stimulates action</a:t>
            </a:r>
            <a:endParaRPr lang="el-GR" b="1" dirty="0">
              <a:solidFill>
                <a:schemeClr val="accent2">
                  <a:lumMod val="20000"/>
                  <a:lumOff val="80000"/>
                </a:schemeClr>
              </a:solidFill>
            </a:endParaRPr>
          </a:p>
        </p:txBody>
      </p:sp>
      <p:sp>
        <p:nvSpPr>
          <p:cNvPr id="39" name="TextBox 38">
            <a:extLst>
              <a:ext uri="{FF2B5EF4-FFF2-40B4-BE49-F238E27FC236}">
                <a16:creationId xmlns:a16="http://schemas.microsoft.com/office/drawing/2014/main" id="{EB1C85FC-B2BF-95D7-1B1B-F7DFA043FAB1}"/>
              </a:ext>
            </a:extLst>
          </p:cNvPr>
          <p:cNvSpPr txBox="1"/>
          <p:nvPr/>
        </p:nvSpPr>
        <p:spPr>
          <a:xfrm>
            <a:off x="7198360" y="4264123"/>
            <a:ext cx="609600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It is memorable</a:t>
            </a:r>
            <a:endParaRPr lang="el-GR" b="1" dirty="0">
              <a:solidFill>
                <a:schemeClr val="accent2">
                  <a:lumMod val="20000"/>
                  <a:lumOff val="80000"/>
                </a:schemeClr>
              </a:solidFill>
            </a:endParaRPr>
          </a:p>
        </p:txBody>
      </p:sp>
      <p:sp>
        <p:nvSpPr>
          <p:cNvPr id="40" name="Ορθογώνιο 39">
            <a:extLst>
              <a:ext uri="{FF2B5EF4-FFF2-40B4-BE49-F238E27FC236}">
                <a16:creationId xmlns:a16="http://schemas.microsoft.com/office/drawing/2014/main" id="{ED6C6EDE-9AB6-A6EA-ECDA-A2E3DFE290F0}"/>
              </a:ext>
            </a:extLst>
          </p:cNvPr>
          <p:cNvSpPr/>
          <p:nvPr/>
        </p:nvSpPr>
        <p:spPr>
          <a:xfrm>
            <a:off x="8971280" y="4312700"/>
            <a:ext cx="193040" cy="203201"/>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TextBox 42">
            <a:extLst>
              <a:ext uri="{FF2B5EF4-FFF2-40B4-BE49-F238E27FC236}">
                <a16:creationId xmlns:a16="http://schemas.microsoft.com/office/drawing/2014/main" id="{1CC495CF-4B81-FD10-D7B0-04C03CDC76EB}"/>
              </a:ext>
            </a:extLst>
          </p:cNvPr>
          <p:cNvSpPr txBox="1"/>
          <p:nvPr/>
        </p:nvSpPr>
        <p:spPr>
          <a:xfrm>
            <a:off x="9264650" y="4222126"/>
            <a:ext cx="2771140" cy="646331"/>
          </a:xfrm>
          <a:prstGeom prst="rect">
            <a:avLst/>
          </a:prstGeom>
          <a:noFill/>
        </p:spPr>
        <p:txBody>
          <a:bodyPr wrap="square">
            <a:spAutoFit/>
          </a:bodyPr>
          <a:lstStyle/>
          <a:p>
            <a:r>
              <a:rPr lang="en-US" b="1" i="0" dirty="0">
                <a:solidFill>
                  <a:schemeClr val="accent2">
                    <a:lumMod val="20000"/>
                    <a:lumOff val="80000"/>
                  </a:schemeClr>
                </a:solidFill>
                <a:effectLst/>
                <a:latin typeface="SeroWebPro"/>
              </a:rPr>
              <a:t>It is connected to the fundamental human truth</a:t>
            </a:r>
            <a:endParaRPr lang="el-GR" b="1" dirty="0">
              <a:solidFill>
                <a:schemeClr val="accent2">
                  <a:lumMod val="20000"/>
                  <a:lumOff val="80000"/>
                </a:schemeClr>
              </a:solidFill>
            </a:endParaRPr>
          </a:p>
        </p:txBody>
      </p:sp>
    </p:spTree>
    <p:extLst>
      <p:ext uri="{BB962C8B-B14F-4D97-AF65-F5344CB8AC3E}">
        <p14:creationId xmlns:p14="http://schemas.microsoft.com/office/powerpoint/2010/main" val="22532263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64555845-D800-8FD6-D5AF-D00210CDD947}"/>
              </a:ext>
            </a:extLst>
          </p:cNvPr>
          <p:cNvSpPr/>
          <p:nvPr/>
        </p:nvSpPr>
        <p:spPr>
          <a:xfrm>
            <a:off x="474345" y="367362"/>
            <a:ext cx="264160" cy="237999"/>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TextBox 31">
            <a:extLst>
              <a:ext uri="{FF2B5EF4-FFF2-40B4-BE49-F238E27FC236}">
                <a16:creationId xmlns:a16="http://schemas.microsoft.com/office/drawing/2014/main" id="{83F6FD4E-75B4-16DE-90B5-E7C4B15BAB85}"/>
              </a:ext>
            </a:extLst>
          </p:cNvPr>
          <p:cNvSpPr txBox="1"/>
          <p:nvPr/>
        </p:nvSpPr>
        <p:spPr>
          <a:xfrm>
            <a:off x="913765" y="311700"/>
            <a:ext cx="112776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Teaches</a:t>
            </a:r>
            <a:endParaRPr lang="el-GR" b="1" dirty="0">
              <a:solidFill>
                <a:schemeClr val="accent2">
                  <a:lumMod val="20000"/>
                  <a:lumOff val="80000"/>
                </a:schemeClr>
              </a:solidFill>
            </a:endParaRPr>
          </a:p>
        </p:txBody>
      </p:sp>
      <p:sp>
        <p:nvSpPr>
          <p:cNvPr id="34" name="TextBox 33">
            <a:extLst>
              <a:ext uri="{FF2B5EF4-FFF2-40B4-BE49-F238E27FC236}">
                <a16:creationId xmlns:a16="http://schemas.microsoft.com/office/drawing/2014/main" id="{E37DB1E8-D91A-B725-4825-400593E0581D}"/>
              </a:ext>
            </a:extLst>
          </p:cNvPr>
          <p:cNvSpPr txBox="1"/>
          <p:nvPr/>
        </p:nvSpPr>
        <p:spPr>
          <a:xfrm>
            <a:off x="913765" y="2660827"/>
            <a:ext cx="96520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Unites</a:t>
            </a:r>
            <a:endParaRPr lang="el-GR" b="1" dirty="0">
              <a:solidFill>
                <a:schemeClr val="accent2">
                  <a:lumMod val="20000"/>
                  <a:lumOff val="80000"/>
                </a:schemeClr>
              </a:solidFill>
            </a:endParaRPr>
          </a:p>
        </p:txBody>
      </p:sp>
      <p:sp>
        <p:nvSpPr>
          <p:cNvPr id="35" name="TextBox 34">
            <a:extLst>
              <a:ext uri="{FF2B5EF4-FFF2-40B4-BE49-F238E27FC236}">
                <a16:creationId xmlns:a16="http://schemas.microsoft.com/office/drawing/2014/main" id="{D836A5A8-6330-3272-09D5-319A9011BC1C}"/>
              </a:ext>
            </a:extLst>
          </p:cNvPr>
          <p:cNvSpPr txBox="1"/>
          <p:nvPr/>
        </p:nvSpPr>
        <p:spPr>
          <a:xfrm>
            <a:off x="913765" y="4788086"/>
            <a:ext cx="149352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Is Meaningful</a:t>
            </a:r>
            <a:endParaRPr lang="el-GR" b="1" dirty="0">
              <a:solidFill>
                <a:schemeClr val="accent2">
                  <a:lumMod val="20000"/>
                  <a:lumOff val="80000"/>
                </a:schemeClr>
              </a:solidFill>
            </a:endParaRPr>
          </a:p>
        </p:txBody>
      </p:sp>
      <p:sp>
        <p:nvSpPr>
          <p:cNvPr id="3" name="Ορθογώνιο 2">
            <a:extLst>
              <a:ext uri="{FF2B5EF4-FFF2-40B4-BE49-F238E27FC236}">
                <a16:creationId xmlns:a16="http://schemas.microsoft.com/office/drawing/2014/main" id="{E63BBD0D-3954-571D-6D4A-335FD3084336}"/>
              </a:ext>
            </a:extLst>
          </p:cNvPr>
          <p:cNvSpPr/>
          <p:nvPr/>
        </p:nvSpPr>
        <p:spPr>
          <a:xfrm>
            <a:off x="451485" y="2669095"/>
            <a:ext cx="264160" cy="237999"/>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Ορθογώνιο 3">
            <a:extLst>
              <a:ext uri="{FF2B5EF4-FFF2-40B4-BE49-F238E27FC236}">
                <a16:creationId xmlns:a16="http://schemas.microsoft.com/office/drawing/2014/main" id="{5A8DCEEC-192E-ABED-2EF1-6C6E11A9566C}"/>
              </a:ext>
            </a:extLst>
          </p:cNvPr>
          <p:cNvSpPr/>
          <p:nvPr/>
        </p:nvSpPr>
        <p:spPr>
          <a:xfrm>
            <a:off x="451485" y="4864505"/>
            <a:ext cx="264160" cy="237999"/>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extBox 14">
            <a:extLst>
              <a:ext uri="{FF2B5EF4-FFF2-40B4-BE49-F238E27FC236}">
                <a16:creationId xmlns:a16="http://schemas.microsoft.com/office/drawing/2014/main" id="{65A86ED2-2E6F-8A29-5D70-7524D0E811F9}"/>
              </a:ext>
            </a:extLst>
          </p:cNvPr>
          <p:cNvSpPr txBox="1"/>
          <p:nvPr/>
        </p:nvSpPr>
        <p:spPr>
          <a:xfrm>
            <a:off x="377824" y="859082"/>
            <a:ext cx="11265536" cy="1323439"/>
          </a:xfrm>
          <a:prstGeom prst="rect">
            <a:avLst/>
          </a:prstGeom>
          <a:noFill/>
        </p:spPr>
        <p:txBody>
          <a:bodyPr wrap="square">
            <a:spAutoFit/>
          </a:bodyPr>
          <a:lstStyle/>
          <a:p>
            <a:pPr algn="just"/>
            <a:r>
              <a:rPr lang="en-US" sz="1600" b="0" i="0" dirty="0">
                <a:solidFill>
                  <a:schemeClr val="bg1"/>
                </a:solidFill>
                <a:effectLst/>
                <a:latin typeface="SeroWebPro"/>
              </a:rPr>
              <a:t>In earlier times - before the advent of the written word - stories were the main means of transmitting everyday, practical knowledge. Stories are the way we have been accumulating and sharing our spiritual capital for hundreds of generations. The influence that the stories achieve is also another part of the dynamic. As mentioned at the beginning of the chapter, man himself creates his personal ideology through his constant exposure to stories that influence him to make decisions that will determine his personal socio-cultural becoming. </a:t>
            </a:r>
            <a:r>
              <a:rPr lang="en-US" sz="1600" dirty="0">
                <a:solidFill>
                  <a:schemeClr val="bg1"/>
                </a:solidFill>
                <a:latin typeface="SeroWebPro"/>
              </a:rPr>
              <a:t>T</a:t>
            </a:r>
            <a:r>
              <a:rPr lang="en-US" sz="1600" b="0" i="0" dirty="0">
                <a:solidFill>
                  <a:schemeClr val="bg1"/>
                </a:solidFill>
                <a:effectLst/>
                <a:latin typeface="SeroWebPro"/>
              </a:rPr>
              <a:t>his is one reason why most leaders, politicians, teachers, professors, etc. , use narrative in their discourse </a:t>
            </a:r>
            <a:endParaRPr lang="el-GR" sz="1600" dirty="0">
              <a:solidFill>
                <a:schemeClr val="bg1"/>
              </a:solidFill>
            </a:endParaRPr>
          </a:p>
        </p:txBody>
      </p:sp>
      <p:sp>
        <p:nvSpPr>
          <p:cNvPr id="17" name="TextBox 16">
            <a:extLst>
              <a:ext uri="{FF2B5EF4-FFF2-40B4-BE49-F238E27FC236}">
                <a16:creationId xmlns:a16="http://schemas.microsoft.com/office/drawing/2014/main" id="{63B77388-DE1A-B0D8-6D05-9BD4F1B99E97}"/>
              </a:ext>
            </a:extLst>
          </p:cNvPr>
          <p:cNvSpPr txBox="1"/>
          <p:nvPr/>
        </p:nvSpPr>
        <p:spPr>
          <a:xfrm>
            <a:off x="377824" y="3308981"/>
            <a:ext cx="11336656" cy="1077218"/>
          </a:xfrm>
          <a:prstGeom prst="rect">
            <a:avLst/>
          </a:prstGeom>
          <a:noFill/>
        </p:spPr>
        <p:txBody>
          <a:bodyPr wrap="square">
            <a:spAutoFit/>
          </a:bodyPr>
          <a:lstStyle/>
          <a:p>
            <a:pPr algn="just"/>
            <a:r>
              <a:rPr lang="en-US" sz="1600" b="0" i="0" dirty="0">
                <a:solidFill>
                  <a:schemeClr val="bg1"/>
                </a:solidFill>
                <a:effectLst/>
                <a:latin typeface="SeroWebPro"/>
              </a:rPr>
              <a:t>Stories give us a sense of belonging. Stories are an invaluable connection with other people who have similar beliefs and values. It is no accident that the scriptures of the world's great religions are mostly stories. The collective values that define a community are often embodied in stories that are told and retold over the centuries. These stories illustrate what is expected of each of us and how we must behave to fit into society. </a:t>
            </a:r>
            <a:endParaRPr lang="el-GR" sz="1600" dirty="0">
              <a:solidFill>
                <a:schemeClr val="bg1"/>
              </a:solidFill>
            </a:endParaRPr>
          </a:p>
        </p:txBody>
      </p:sp>
      <p:sp>
        <p:nvSpPr>
          <p:cNvPr id="20" name="TextBox 19">
            <a:extLst>
              <a:ext uri="{FF2B5EF4-FFF2-40B4-BE49-F238E27FC236}">
                <a16:creationId xmlns:a16="http://schemas.microsoft.com/office/drawing/2014/main" id="{10D6906B-5707-E2A3-F9A7-9FB907829CFC}"/>
              </a:ext>
            </a:extLst>
          </p:cNvPr>
          <p:cNvSpPr txBox="1"/>
          <p:nvPr/>
        </p:nvSpPr>
        <p:spPr>
          <a:xfrm>
            <a:off x="377824" y="5337198"/>
            <a:ext cx="11336656" cy="1323439"/>
          </a:xfrm>
          <a:prstGeom prst="rect">
            <a:avLst/>
          </a:prstGeom>
          <a:noFill/>
        </p:spPr>
        <p:txBody>
          <a:bodyPr wrap="square">
            <a:spAutoFit/>
          </a:bodyPr>
          <a:lstStyle/>
          <a:p>
            <a:pPr algn="just"/>
            <a:r>
              <a:rPr lang="en-US" sz="1600" b="0" i="0" dirty="0">
                <a:solidFill>
                  <a:schemeClr val="bg1"/>
                </a:solidFill>
                <a:effectLst/>
                <a:latin typeface="SeroWebPro"/>
              </a:rPr>
              <a:t>Human beings are natural storytellers; they understand the world and themselves through storytelling. From a very young age, children learn that the way to integrate their own desires with the rules and norms of their family is to construct a story about their actions. Linguists, folklorists, psychologists and sociologists have come to include narrative in their study as an important key to the way individuals and communities think meaningfully about themselves. Stories help us to appreciate life in a broader context. As individuals or groups, stories show that we are part of something bigger; </a:t>
            </a:r>
            <a:endParaRPr lang="el-GR" sz="1600" dirty="0">
              <a:solidFill>
                <a:schemeClr val="bg1"/>
              </a:solidFill>
            </a:endParaRPr>
          </a:p>
        </p:txBody>
      </p:sp>
    </p:spTree>
    <p:extLst>
      <p:ext uri="{BB962C8B-B14F-4D97-AF65-F5344CB8AC3E}">
        <p14:creationId xmlns:p14="http://schemas.microsoft.com/office/powerpoint/2010/main" val="870355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29E4A61B-85B0-F16A-EF23-DC9B4A7AA236}"/>
              </a:ext>
            </a:extLst>
          </p:cNvPr>
          <p:cNvSpPr txBox="1"/>
          <p:nvPr/>
        </p:nvSpPr>
        <p:spPr>
          <a:xfrm>
            <a:off x="806450" y="362961"/>
            <a:ext cx="187325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Stimulates action</a:t>
            </a:r>
            <a:endParaRPr lang="el-GR" b="1" dirty="0">
              <a:solidFill>
                <a:schemeClr val="accent2">
                  <a:lumMod val="20000"/>
                  <a:lumOff val="80000"/>
                </a:schemeClr>
              </a:solidFill>
            </a:endParaRPr>
          </a:p>
        </p:txBody>
      </p:sp>
      <p:sp>
        <p:nvSpPr>
          <p:cNvPr id="39" name="TextBox 38">
            <a:extLst>
              <a:ext uri="{FF2B5EF4-FFF2-40B4-BE49-F238E27FC236}">
                <a16:creationId xmlns:a16="http://schemas.microsoft.com/office/drawing/2014/main" id="{EB1C85FC-B2BF-95D7-1B1B-F7DFA043FAB1}"/>
              </a:ext>
            </a:extLst>
          </p:cNvPr>
          <p:cNvSpPr txBox="1"/>
          <p:nvPr/>
        </p:nvSpPr>
        <p:spPr>
          <a:xfrm>
            <a:off x="806450" y="2206297"/>
            <a:ext cx="6096000" cy="369332"/>
          </a:xfrm>
          <a:prstGeom prst="rect">
            <a:avLst/>
          </a:prstGeom>
          <a:noFill/>
        </p:spPr>
        <p:txBody>
          <a:bodyPr wrap="square">
            <a:spAutoFit/>
          </a:bodyPr>
          <a:lstStyle/>
          <a:p>
            <a:r>
              <a:rPr lang="en-GB" b="1" i="0" dirty="0">
                <a:solidFill>
                  <a:schemeClr val="accent2">
                    <a:lumMod val="20000"/>
                    <a:lumOff val="80000"/>
                  </a:schemeClr>
                </a:solidFill>
                <a:effectLst/>
                <a:latin typeface="SeroWebPro"/>
              </a:rPr>
              <a:t>It is memorable</a:t>
            </a:r>
            <a:endParaRPr lang="el-GR" b="1" dirty="0">
              <a:solidFill>
                <a:schemeClr val="accent2">
                  <a:lumMod val="20000"/>
                  <a:lumOff val="80000"/>
                </a:schemeClr>
              </a:solidFill>
            </a:endParaRPr>
          </a:p>
        </p:txBody>
      </p:sp>
      <p:sp>
        <p:nvSpPr>
          <p:cNvPr id="43" name="TextBox 42">
            <a:extLst>
              <a:ext uri="{FF2B5EF4-FFF2-40B4-BE49-F238E27FC236}">
                <a16:creationId xmlns:a16="http://schemas.microsoft.com/office/drawing/2014/main" id="{1CC495CF-4B81-FD10-D7B0-04C03CDC76EB}"/>
              </a:ext>
            </a:extLst>
          </p:cNvPr>
          <p:cNvSpPr txBox="1"/>
          <p:nvPr/>
        </p:nvSpPr>
        <p:spPr>
          <a:xfrm>
            <a:off x="753109" y="4523967"/>
            <a:ext cx="5332412" cy="369332"/>
          </a:xfrm>
          <a:prstGeom prst="rect">
            <a:avLst/>
          </a:prstGeom>
          <a:noFill/>
        </p:spPr>
        <p:txBody>
          <a:bodyPr wrap="square">
            <a:spAutoFit/>
          </a:bodyPr>
          <a:lstStyle/>
          <a:p>
            <a:r>
              <a:rPr lang="en-US" b="1" i="0" dirty="0">
                <a:solidFill>
                  <a:schemeClr val="accent2">
                    <a:lumMod val="20000"/>
                    <a:lumOff val="80000"/>
                  </a:schemeClr>
                </a:solidFill>
                <a:effectLst/>
                <a:latin typeface="SeroWebPro"/>
              </a:rPr>
              <a:t>It is connected to the fundamental human truth</a:t>
            </a:r>
            <a:endParaRPr lang="el-GR" b="1" dirty="0">
              <a:solidFill>
                <a:schemeClr val="accent2">
                  <a:lumMod val="20000"/>
                  <a:lumOff val="80000"/>
                </a:schemeClr>
              </a:solidFill>
            </a:endParaRPr>
          </a:p>
        </p:txBody>
      </p:sp>
      <p:sp>
        <p:nvSpPr>
          <p:cNvPr id="6" name="Ορθογώνιο 5">
            <a:extLst>
              <a:ext uri="{FF2B5EF4-FFF2-40B4-BE49-F238E27FC236}">
                <a16:creationId xmlns:a16="http://schemas.microsoft.com/office/drawing/2014/main" id="{FDAD3D10-3ABF-01A0-3097-063310D494A8}"/>
              </a:ext>
            </a:extLst>
          </p:cNvPr>
          <p:cNvSpPr/>
          <p:nvPr/>
        </p:nvSpPr>
        <p:spPr>
          <a:xfrm>
            <a:off x="491490" y="367527"/>
            <a:ext cx="264160" cy="237999"/>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3B95AE81-77B6-946F-F01C-B85332EE34A6}"/>
              </a:ext>
            </a:extLst>
          </p:cNvPr>
          <p:cNvSpPr/>
          <p:nvPr/>
        </p:nvSpPr>
        <p:spPr>
          <a:xfrm>
            <a:off x="487043" y="2261583"/>
            <a:ext cx="264160" cy="237999"/>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5A361F73-22E5-D3C9-45A7-E5C21F083E34}"/>
              </a:ext>
            </a:extLst>
          </p:cNvPr>
          <p:cNvSpPr/>
          <p:nvPr/>
        </p:nvSpPr>
        <p:spPr>
          <a:xfrm>
            <a:off x="374014" y="4563629"/>
            <a:ext cx="264160" cy="237999"/>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TextBox 6">
            <a:extLst>
              <a:ext uri="{FF2B5EF4-FFF2-40B4-BE49-F238E27FC236}">
                <a16:creationId xmlns:a16="http://schemas.microsoft.com/office/drawing/2014/main" id="{7ABF9D4C-5A2A-5255-8E21-5280CA91FB7A}"/>
              </a:ext>
            </a:extLst>
          </p:cNvPr>
          <p:cNvSpPr txBox="1"/>
          <p:nvPr/>
        </p:nvSpPr>
        <p:spPr>
          <a:xfrm>
            <a:off x="374014" y="689886"/>
            <a:ext cx="11472545" cy="830997"/>
          </a:xfrm>
          <a:prstGeom prst="rect">
            <a:avLst/>
          </a:prstGeom>
          <a:noFill/>
        </p:spPr>
        <p:txBody>
          <a:bodyPr wrap="square">
            <a:spAutoFit/>
          </a:bodyPr>
          <a:lstStyle/>
          <a:p>
            <a:pPr algn="just"/>
            <a:r>
              <a:rPr lang="en-US" sz="1600" b="0" i="0" dirty="0">
                <a:solidFill>
                  <a:schemeClr val="bg1"/>
                </a:solidFill>
                <a:effectLst/>
                <a:latin typeface="SeroWebPro"/>
              </a:rPr>
              <a:t>More than any other form of communication, stories are powerful because they do not fill in all the blanks in the listener's mind, but instead open up a space in which the listener's thoughts, feelings and memories can grow. Thus, the stories inspire an internal dialogue and thus ensure a real connection between the narrator and the listener. </a:t>
            </a:r>
            <a:endParaRPr lang="el-GR" sz="1600" dirty="0">
              <a:solidFill>
                <a:schemeClr val="bg1"/>
              </a:solidFill>
            </a:endParaRPr>
          </a:p>
        </p:txBody>
      </p:sp>
      <p:sp>
        <p:nvSpPr>
          <p:cNvPr id="9" name="TextBox 8">
            <a:extLst>
              <a:ext uri="{FF2B5EF4-FFF2-40B4-BE49-F238E27FC236}">
                <a16:creationId xmlns:a16="http://schemas.microsoft.com/office/drawing/2014/main" id="{31FC066B-415C-8B8E-76DF-A39335E041E9}"/>
              </a:ext>
            </a:extLst>
          </p:cNvPr>
          <p:cNvSpPr txBox="1"/>
          <p:nvPr/>
        </p:nvSpPr>
        <p:spPr>
          <a:xfrm>
            <a:off x="374014" y="2845575"/>
            <a:ext cx="11626850" cy="1077218"/>
          </a:xfrm>
          <a:prstGeom prst="rect">
            <a:avLst/>
          </a:prstGeom>
          <a:noFill/>
        </p:spPr>
        <p:txBody>
          <a:bodyPr wrap="square">
            <a:spAutoFit/>
          </a:bodyPr>
          <a:lstStyle/>
          <a:p>
            <a:pPr algn="just"/>
            <a:r>
              <a:rPr lang="en-US" sz="1600" b="0" i="0" dirty="0">
                <a:solidFill>
                  <a:schemeClr val="bg1"/>
                </a:solidFill>
                <a:effectLst/>
                <a:latin typeface="SeroWebPro"/>
              </a:rPr>
              <a:t>Stories help to activate our memory, creating multiple associations and stimuli. Research has shown that we are 22 times more likely to remember something based on a narrative structure than on a list of information. And this is one of the many advantages of narrative. Thus, a good story is able to activate the mind of the audience, to involve it in the process of the story's development, as they will be able to listen, feel and participate in the story, identifying themselves with the protagonist of the story. </a:t>
            </a:r>
            <a:endParaRPr lang="el-GR" sz="1600" dirty="0">
              <a:solidFill>
                <a:schemeClr val="bg1"/>
              </a:solidFill>
            </a:endParaRPr>
          </a:p>
        </p:txBody>
      </p:sp>
      <p:sp>
        <p:nvSpPr>
          <p:cNvPr id="13" name="TextBox 12">
            <a:extLst>
              <a:ext uri="{FF2B5EF4-FFF2-40B4-BE49-F238E27FC236}">
                <a16:creationId xmlns:a16="http://schemas.microsoft.com/office/drawing/2014/main" id="{EF4218DC-1F0E-0E1B-EE8B-C8E4E8C95502}"/>
              </a:ext>
            </a:extLst>
          </p:cNvPr>
          <p:cNvSpPr txBox="1"/>
          <p:nvPr/>
        </p:nvSpPr>
        <p:spPr>
          <a:xfrm>
            <a:off x="351790" y="5071574"/>
            <a:ext cx="11626850" cy="1323439"/>
          </a:xfrm>
          <a:prstGeom prst="rect">
            <a:avLst/>
          </a:prstGeom>
          <a:noFill/>
        </p:spPr>
        <p:txBody>
          <a:bodyPr wrap="square">
            <a:spAutoFit/>
          </a:bodyPr>
          <a:lstStyle/>
          <a:p>
            <a:pPr algn="just"/>
            <a:r>
              <a:rPr lang="en-US" sz="1600" dirty="0">
                <a:solidFill>
                  <a:schemeClr val="bg1"/>
                </a:solidFill>
                <a:latin typeface="SeroWebPro"/>
              </a:rPr>
              <a:t>S</a:t>
            </a:r>
            <a:r>
              <a:rPr lang="en-US" sz="1600" b="0" i="0" dirty="0">
                <a:solidFill>
                  <a:schemeClr val="bg1"/>
                </a:solidFill>
                <a:effectLst/>
                <a:latin typeface="SeroWebPro"/>
              </a:rPr>
              <a:t>tories address fundamental human experiences: birth, death, adulthood and old age; relationships and kinship; the privileges and responsibilities of belonging to a community, tribe, clan, etc. ; mythical stories transcend time, culture and geography; they manifest themselves in ancient legends, tales and symbols that are still relevant and convincing today. The connection at the level of myth activates the deeper - and almost always unconscious - emotional energies. Mythical images and symbolism are a driving force in individual and collective </a:t>
            </a:r>
            <a:r>
              <a:rPr lang="en-US" sz="1600" b="0" i="0" dirty="0" err="1">
                <a:solidFill>
                  <a:schemeClr val="bg1"/>
                </a:solidFill>
                <a:effectLst/>
                <a:latin typeface="SeroWebPro"/>
              </a:rPr>
              <a:t>behaviour</a:t>
            </a:r>
            <a:r>
              <a:rPr lang="en-US" sz="1600" b="0" i="0" dirty="0">
                <a:solidFill>
                  <a:schemeClr val="bg1"/>
                </a:solidFill>
                <a:effectLst/>
                <a:latin typeface="SeroWebPro"/>
              </a:rPr>
              <a:t>.</a:t>
            </a:r>
            <a:endParaRPr lang="el-GR" sz="1600" dirty="0">
              <a:solidFill>
                <a:schemeClr val="bg1"/>
              </a:solidFill>
            </a:endParaRPr>
          </a:p>
        </p:txBody>
      </p:sp>
    </p:spTree>
    <p:extLst>
      <p:ext uri="{BB962C8B-B14F-4D97-AF65-F5344CB8AC3E}">
        <p14:creationId xmlns:p14="http://schemas.microsoft.com/office/powerpoint/2010/main" val="3618347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fade">
                                      <p:cBhvr>
                                        <p:cTn id="20" dur="500"/>
                                        <p:tgtEl>
                                          <p:spTgt spid="4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3" grpId="0"/>
      <p:bldP spid="7" grpId="0"/>
      <p:bldP spid="9"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6F2EAB-E3BA-2D1E-5476-150FB745F145}"/>
              </a:ext>
            </a:extLst>
          </p:cNvPr>
          <p:cNvSpPr txBox="1"/>
          <p:nvPr/>
        </p:nvSpPr>
        <p:spPr>
          <a:xfrm>
            <a:off x="568960" y="725716"/>
            <a:ext cx="7457440" cy="1077218"/>
          </a:xfrm>
          <a:prstGeom prst="rect">
            <a:avLst/>
          </a:prstGeom>
          <a:noFill/>
        </p:spPr>
        <p:txBody>
          <a:bodyPr wrap="square">
            <a:spAutoFit/>
          </a:bodyPr>
          <a:lstStyle/>
          <a:p>
            <a:pPr algn="just"/>
            <a:r>
              <a:rPr lang="en-US" sz="2000" b="0" i="0" dirty="0">
                <a:solidFill>
                  <a:schemeClr val="bg1"/>
                </a:solidFill>
                <a:effectLst/>
                <a:latin typeface="SeroWebPro"/>
              </a:rPr>
              <a:t>there are some </a:t>
            </a:r>
            <a:r>
              <a:rPr lang="en-US" sz="2400" b="1" i="1" dirty="0">
                <a:solidFill>
                  <a:schemeClr val="accent2">
                    <a:lumMod val="60000"/>
                    <a:lumOff val="40000"/>
                  </a:schemeClr>
                </a:solidFill>
                <a:effectLst/>
                <a:latin typeface="SeroWebPro"/>
              </a:rPr>
              <a:t>key characteristics </a:t>
            </a:r>
            <a:r>
              <a:rPr lang="en-US" sz="2000" b="0" i="0" dirty="0">
                <a:solidFill>
                  <a:schemeClr val="bg1"/>
                </a:solidFill>
                <a:effectLst/>
                <a:latin typeface="SeroWebPro"/>
              </a:rPr>
              <a:t>that effective digital and non-digital storytelling must have in order for brands to stand out from the competition and capture the attention of customers. </a:t>
            </a:r>
            <a:endParaRPr lang="el-GR" sz="2000" dirty="0">
              <a:solidFill>
                <a:schemeClr val="bg1"/>
              </a:solidFill>
            </a:endParaRPr>
          </a:p>
        </p:txBody>
      </p:sp>
      <p:cxnSp>
        <p:nvCxnSpPr>
          <p:cNvPr id="5" name="Γραμμή σύνδεσης: Γωνιώδης 4">
            <a:extLst>
              <a:ext uri="{FF2B5EF4-FFF2-40B4-BE49-F238E27FC236}">
                <a16:creationId xmlns:a16="http://schemas.microsoft.com/office/drawing/2014/main" id="{9292CC8E-DB4D-CDCD-DE69-1A0020C3E01F}"/>
              </a:ext>
            </a:extLst>
          </p:cNvPr>
          <p:cNvCxnSpPr>
            <a:cxnSpLocks/>
          </p:cNvCxnSpPr>
          <p:nvPr/>
        </p:nvCxnSpPr>
        <p:spPr>
          <a:xfrm rot="16200000" flipH="1">
            <a:off x="5938521" y="1864360"/>
            <a:ext cx="1330960" cy="792481"/>
          </a:xfrm>
          <a:prstGeom prst="bentConnector3">
            <a:avLst/>
          </a:prstGeom>
          <a:ln>
            <a:solidFill>
              <a:schemeClr val="accent6">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Διάγραμμα ροής: Στοιχείο τερματισμού 7">
            <a:extLst>
              <a:ext uri="{FF2B5EF4-FFF2-40B4-BE49-F238E27FC236}">
                <a16:creationId xmlns:a16="http://schemas.microsoft.com/office/drawing/2014/main" id="{D2A0CC4D-6322-874F-653C-BA250BECEE72}"/>
              </a:ext>
            </a:extLst>
          </p:cNvPr>
          <p:cNvSpPr/>
          <p:nvPr/>
        </p:nvSpPr>
        <p:spPr>
          <a:xfrm>
            <a:off x="2108200" y="2926081"/>
            <a:ext cx="4378960" cy="1163320"/>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a:solidFill>
                  <a:srgbClr val="353536"/>
                </a:solidFill>
                <a:effectLst/>
                <a:latin typeface="SeroWebPro"/>
              </a:rPr>
              <a:t>authentic (genuine, true and original)</a:t>
            </a:r>
            <a:endParaRPr lang="el-GR"/>
          </a:p>
        </p:txBody>
      </p:sp>
      <p:sp>
        <p:nvSpPr>
          <p:cNvPr id="14" name="Διάγραμμα ροής: Στοιχείο τερματισμού 13">
            <a:extLst>
              <a:ext uri="{FF2B5EF4-FFF2-40B4-BE49-F238E27FC236}">
                <a16:creationId xmlns:a16="http://schemas.microsoft.com/office/drawing/2014/main" id="{FA66B76E-77BF-A3EF-553B-BADACEF93912}"/>
              </a:ext>
            </a:extLst>
          </p:cNvPr>
          <p:cNvSpPr/>
          <p:nvPr/>
        </p:nvSpPr>
        <p:spPr>
          <a:xfrm>
            <a:off x="7274561" y="2926081"/>
            <a:ext cx="4378960" cy="1163320"/>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a:solidFill>
                  <a:srgbClr val="353536"/>
                </a:solidFill>
                <a:effectLst/>
                <a:latin typeface="SeroWebPro"/>
              </a:rPr>
              <a:t>concise (conveying only relevant information, excluding unnecessary words or details)</a:t>
            </a:r>
            <a:endParaRPr lang="el-GR"/>
          </a:p>
        </p:txBody>
      </p:sp>
      <p:sp>
        <p:nvSpPr>
          <p:cNvPr id="15" name="Διάγραμμα ροής: Στοιχείο τερματισμού 14">
            <a:extLst>
              <a:ext uri="{FF2B5EF4-FFF2-40B4-BE49-F238E27FC236}">
                <a16:creationId xmlns:a16="http://schemas.microsoft.com/office/drawing/2014/main" id="{CEA8F2C3-8AB5-CF74-52F6-CC439ACAAFA3}"/>
              </a:ext>
            </a:extLst>
          </p:cNvPr>
          <p:cNvSpPr/>
          <p:nvPr/>
        </p:nvSpPr>
        <p:spPr>
          <a:xfrm>
            <a:off x="2108200" y="4892041"/>
            <a:ext cx="4378960" cy="1163320"/>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a:solidFill>
                  <a:srgbClr val="353536"/>
                </a:solidFill>
                <a:effectLst/>
                <a:latin typeface="SeroWebPro"/>
              </a:rPr>
              <a:t>disruptive (helping customers identify problem-solving opportunities and actions to take),</a:t>
            </a:r>
            <a:endParaRPr lang="el-GR"/>
          </a:p>
        </p:txBody>
      </p:sp>
      <p:sp>
        <p:nvSpPr>
          <p:cNvPr id="16" name="Διάγραμμα ροής: Στοιχείο τερματισμού 15">
            <a:extLst>
              <a:ext uri="{FF2B5EF4-FFF2-40B4-BE49-F238E27FC236}">
                <a16:creationId xmlns:a16="http://schemas.microsoft.com/office/drawing/2014/main" id="{C5343644-0DC3-9397-AB9B-BDF2C6A8D60F}"/>
              </a:ext>
            </a:extLst>
          </p:cNvPr>
          <p:cNvSpPr/>
          <p:nvPr/>
        </p:nvSpPr>
        <p:spPr>
          <a:xfrm>
            <a:off x="7371082" y="4892041"/>
            <a:ext cx="4378960" cy="1163320"/>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a:solidFill>
                  <a:srgbClr val="353536"/>
                </a:solidFill>
                <a:effectLst/>
                <a:latin typeface="SeroWebPro"/>
              </a:rPr>
              <a:t>humorous (the use of humour increases brand affinity and allows customers to easily understand the message).</a:t>
            </a:r>
            <a:endParaRPr lang="el-GR"/>
          </a:p>
        </p:txBody>
      </p:sp>
    </p:spTree>
    <p:extLst>
      <p:ext uri="{BB962C8B-B14F-4D97-AF65-F5344CB8AC3E}">
        <p14:creationId xmlns:p14="http://schemas.microsoft.com/office/powerpoint/2010/main" val="13904951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6F2EAB-E3BA-2D1E-5476-150FB745F145}"/>
              </a:ext>
            </a:extLst>
          </p:cNvPr>
          <p:cNvSpPr txBox="1"/>
          <p:nvPr/>
        </p:nvSpPr>
        <p:spPr>
          <a:xfrm>
            <a:off x="634998" y="367658"/>
            <a:ext cx="9133840" cy="1631216"/>
          </a:xfrm>
          <a:prstGeom prst="rect">
            <a:avLst/>
          </a:prstGeom>
          <a:noFill/>
        </p:spPr>
        <p:txBody>
          <a:bodyPr wrap="square">
            <a:spAutoFit/>
          </a:bodyPr>
          <a:lstStyle/>
          <a:p>
            <a:pPr algn="just"/>
            <a:r>
              <a:rPr lang="en-US" sz="2000" dirty="0">
                <a:solidFill>
                  <a:schemeClr val="bg1"/>
                </a:solidFill>
              </a:rPr>
              <a:t>Similar to the previous theory, other researchers said that </a:t>
            </a:r>
            <a:r>
              <a:rPr lang="en-US" sz="2000" dirty="0" err="1">
                <a:solidFill>
                  <a:schemeClr val="bg1"/>
                </a:solidFill>
              </a:rPr>
              <a:t>adistinctive</a:t>
            </a:r>
            <a:r>
              <a:rPr lang="en-US" sz="2000" dirty="0">
                <a:solidFill>
                  <a:schemeClr val="bg1"/>
                </a:solidFill>
              </a:rPr>
              <a:t> story is </a:t>
            </a:r>
            <a:r>
              <a:rPr lang="en-US" sz="2000" b="1" i="1" dirty="0">
                <a:solidFill>
                  <a:schemeClr val="accent2">
                    <a:lumMod val="60000"/>
                    <a:lumOff val="40000"/>
                  </a:schemeClr>
                </a:solidFill>
              </a:rPr>
              <a:t>interesting</a:t>
            </a:r>
            <a:r>
              <a:rPr lang="en-US" sz="2000" dirty="0">
                <a:solidFill>
                  <a:schemeClr val="bg1"/>
                </a:solidFill>
              </a:rPr>
              <a:t>, </a:t>
            </a:r>
            <a:r>
              <a:rPr lang="en-US" sz="2000" b="1" i="1" dirty="0">
                <a:solidFill>
                  <a:schemeClr val="accent2">
                    <a:lumMod val="60000"/>
                    <a:lumOff val="40000"/>
                  </a:schemeClr>
                </a:solidFill>
              </a:rPr>
              <a:t>authentic</a:t>
            </a:r>
            <a:r>
              <a:rPr lang="en-US" sz="2000" dirty="0">
                <a:solidFill>
                  <a:schemeClr val="bg1"/>
                </a:solidFill>
              </a:rPr>
              <a:t>, </a:t>
            </a:r>
            <a:r>
              <a:rPr lang="en-US" sz="2000" b="1" i="1" dirty="0">
                <a:solidFill>
                  <a:schemeClr val="accent2">
                    <a:lumMod val="60000"/>
                    <a:lumOff val="40000"/>
                  </a:schemeClr>
                </a:solidFill>
              </a:rPr>
              <a:t>engages the customer</a:t>
            </a:r>
            <a:r>
              <a:rPr lang="en-US" sz="2000" dirty="0">
                <a:solidFill>
                  <a:schemeClr val="bg1"/>
                </a:solidFill>
              </a:rPr>
              <a:t> and </a:t>
            </a:r>
            <a:r>
              <a:rPr lang="en-US" sz="2000" b="1" i="1" dirty="0">
                <a:solidFill>
                  <a:schemeClr val="accent2">
                    <a:lumMod val="60000"/>
                    <a:lumOff val="40000"/>
                  </a:schemeClr>
                </a:solidFill>
              </a:rPr>
              <a:t>includes a specific message</a:t>
            </a:r>
            <a:r>
              <a:rPr lang="en-US" sz="2000" dirty="0">
                <a:solidFill>
                  <a:schemeClr val="bg1"/>
                </a:solidFill>
              </a:rPr>
              <a:t> that clarifies or reinforces the brand, its relationship with the customer, the </a:t>
            </a:r>
            <a:r>
              <a:rPr lang="en-US" sz="2000" dirty="0" err="1">
                <a:solidFill>
                  <a:schemeClr val="bg1"/>
                </a:solidFill>
              </a:rPr>
              <a:t>organisation</a:t>
            </a:r>
            <a:r>
              <a:rPr lang="en-US" sz="2000" dirty="0">
                <a:solidFill>
                  <a:schemeClr val="bg1"/>
                </a:solidFill>
              </a:rPr>
              <a:t> and/or the business strategy. It is a competitive advantage that enables brand growth, provides inspiration and guidance to the customer.</a:t>
            </a:r>
            <a:endParaRPr lang="el-GR" sz="2000" dirty="0">
              <a:solidFill>
                <a:schemeClr val="bg1"/>
              </a:solidFill>
            </a:endParaRPr>
          </a:p>
        </p:txBody>
      </p:sp>
      <p:cxnSp>
        <p:nvCxnSpPr>
          <p:cNvPr id="4" name="Γραμμή σύνδεσης: Γωνιώδης 3">
            <a:extLst>
              <a:ext uri="{FF2B5EF4-FFF2-40B4-BE49-F238E27FC236}">
                <a16:creationId xmlns:a16="http://schemas.microsoft.com/office/drawing/2014/main" id="{6C4BF998-9E60-C6C1-01EC-7A1A4B28071E}"/>
              </a:ext>
            </a:extLst>
          </p:cNvPr>
          <p:cNvCxnSpPr>
            <a:cxnSpLocks/>
          </p:cNvCxnSpPr>
          <p:nvPr/>
        </p:nvCxnSpPr>
        <p:spPr>
          <a:xfrm rot="16200000" flipH="1">
            <a:off x="-426816" y="3418747"/>
            <a:ext cx="3159952" cy="1036323"/>
          </a:xfrm>
          <a:prstGeom prst="bentConnector3">
            <a:avLst/>
          </a:prstGeom>
          <a:ln>
            <a:solidFill>
              <a:schemeClr val="accent6">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Γραμμή σύνδεσης: Γωνιώδης 8">
            <a:extLst>
              <a:ext uri="{FF2B5EF4-FFF2-40B4-BE49-F238E27FC236}">
                <a16:creationId xmlns:a16="http://schemas.microsoft.com/office/drawing/2014/main" id="{6B9E0BD6-D578-47DD-032D-55F8DA7326A2}"/>
              </a:ext>
            </a:extLst>
          </p:cNvPr>
          <p:cNvCxnSpPr>
            <a:cxnSpLocks/>
          </p:cNvCxnSpPr>
          <p:nvPr/>
        </p:nvCxnSpPr>
        <p:spPr>
          <a:xfrm>
            <a:off x="1336040" y="2356932"/>
            <a:ext cx="5928360" cy="474981"/>
          </a:xfrm>
          <a:prstGeom prst="bentConnector3">
            <a:avLst/>
          </a:prstGeom>
          <a:ln>
            <a:solidFill>
              <a:schemeClr val="accent6">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 name="Γραμμή σύνδεσης: Γωνιώδης 4">
            <a:extLst>
              <a:ext uri="{FF2B5EF4-FFF2-40B4-BE49-F238E27FC236}">
                <a16:creationId xmlns:a16="http://schemas.microsoft.com/office/drawing/2014/main" id="{9292CC8E-DB4D-CDCD-DE69-1A0020C3E01F}"/>
              </a:ext>
            </a:extLst>
          </p:cNvPr>
          <p:cNvCxnSpPr>
            <a:cxnSpLocks/>
          </p:cNvCxnSpPr>
          <p:nvPr/>
        </p:nvCxnSpPr>
        <p:spPr>
          <a:xfrm>
            <a:off x="634999" y="2356932"/>
            <a:ext cx="1483363" cy="949962"/>
          </a:xfrm>
          <a:prstGeom prst="bentConnector3">
            <a:avLst/>
          </a:prstGeom>
          <a:ln>
            <a:solidFill>
              <a:schemeClr val="accent6">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Διάγραμμα ροής: Στοιχείο τερματισμού 7">
            <a:extLst>
              <a:ext uri="{FF2B5EF4-FFF2-40B4-BE49-F238E27FC236}">
                <a16:creationId xmlns:a16="http://schemas.microsoft.com/office/drawing/2014/main" id="{D2A0CC4D-6322-874F-653C-BA250BECEE72}"/>
              </a:ext>
            </a:extLst>
          </p:cNvPr>
          <p:cNvSpPr/>
          <p:nvPr/>
        </p:nvSpPr>
        <p:spPr>
          <a:xfrm>
            <a:off x="1010920" y="2457425"/>
            <a:ext cx="5369558" cy="1810564"/>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0" dirty="0">
                <a:solidFill>
                  <a:schemeClr val="tx1"/>
                </a:solidFill>
                <a:effectLst/>
                <a:latin typeface="SeroWebPro"/>
              </a:rPr>
              <a:t>The story should appeal to the eye and mind of a member of the target audience through a combination of provocative, innovative, interesting, informative, or entertainment content</a:t>
            </a:r>
            <a:endParaRPr lang="el-GR" sz="1400" dirty="0">
              <a:solidFill>
                <a:schemeClr val="tx1"/>
              </a:solidFill>
            </a:endParaRPr>
          </a:p>
        </p:txBody>
      </p:sp>
      <p:cxnSp>
        <p:nvCxnSpPr>
          <p:cNvPr id="12" name="Γραμμή σύνδεσης: Γωνιώδης 11">
            <a:extLst>
              <a:ext uri="{FF2B5EF4-FFF2-40B4-BE49-F238E27FC236}">
                <a16:creationId xmlns:a16="http://schemas.microsoft.com/office/drawing/2014/main" id="{A6E7A957-729F-4A8E-38EC-A88D5CC49A44}"/>
              </a:ext>
            </a:extLst>
          </p:cNvPr>
          <p:cNvCxnSpPr>
            <a:cxnSpLocks/>
          </p:cNvCxnSpPr>
          <p:nvPr/>
        </p:nvCxnSpPr>
        <p:spPr>
          <a:xfrm rot="16200000" flipH="1">
            <a:off x="5322473" y="3889915"/>
            <a:ext cx="2441131" cy="325124"/>
          </a:xfrm>
          <a:prstGeom prst="bentConnector3">
            <a:avLst/>
          </a:prstGeom>
          <a:ln>
            <a:solidFill>
              <a:schemeClr val="accent6">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Διάγραμμα ροής: Στοιχείο τερματισμού 13">
            <a:extLst>
              <a:ext uri="{FF2B5EF4-FFF2-40B4-BE49-F238E27FC236}">
                <a16:creationId xmlns:a16="http://schemas.microsoft.com/office/drawing/2014/main" id="{FA66B76E-77BF-A3EF-553B-BADACEF93912}"/>
              </a:ext>
            </a:extLst>
          </p:cNvPr>
          <p:cNvSpPr/>
          <p:nvPr/>
        </p:nvSpPr>
        <p:spPr>
          <a:xfrm>
            <a:off x="6553200" y="2457425"/>
            <a:ext cx="5283202" cy="1810563"/>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353536"/>
                </a:solidFill>
                <a:latin typeface="SeroWebPro"/>
              </a:rPr>
              <a:t>On an emotional level, an involved story can create feelings about empathy in the characters or sometimes about the surprise contained in the story. Behaviorally, audiences can be motivated to change their opinion of a brand, buy or spread the story to others.</a:t>
            </a:r>
            <a:endParaRPr lang="el-GR" sz="1400" dirty="0"/>
          </a:p>
        </p:txBody>
      </p:sp>
      <p:sp>
        <p:nvSpPr>
          <p:cNvPr id="15" name="Διάγραμμα ροής: Στοιχείο τερματισμού 14">
            <a:extLst>
              <a:ext uri="{FF2B5EF4-FFF2-40B4-BE49-F238E27FC236}">
                <a16:creationId xmlns:a16="http://schemas.microsoft.com/office/drawing/2014/main" id="{CEA8F2C3-8AB5-CF74-52F6-CC439ACAAFA3}"/>
              </a:ext>
            </a:extLst>
          </p:cNvPr>
          <p:cNvSpPr/>
          <p:nvPr/>
        </p:nvSpPr>
        <p:spPr>
          <a:xfrm>
            <a:off x="1153160" y="4497987"/>
            <a:ext cx="5369559" cy="1810564"/>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0" i="0" dirty="0">
                <a:solidFill>
                  <a:schemeClr val="tx1"/>
                </a:solidFill>
                <a:effectLst/>
                <a:latin typeface="SeroWebPro"/>
              </a:rPr>
              <a:t>Authenticity means that the story's audience does not perceive the story as a fake, contrived or overt sales pitch and that there is substance behind it. The story need not be real; it can be fictional, but it must not precipitate a conscious belief that the story is not believable or obviously motivated by sales pitches. </a:t>
            </a:r>
            <a:endParaRPr lang="el-GR" sz="1400" dirty="0">
              <a:solidFill>
                <a:schemeClr val="tx1"/>
              </a:solidFill>
            </a:endParaRPr>
          </a:p>
        </p:txBody>
      </p:sp>
      <p:sp>
        <p:nvSpPr>
          <p:cNvPr id="16" name="Διάγραμμα ροής: Στοιχείο τερματισμού 15">
            <a:extLst>
              <a:ext uri="{FF2B5EF4-FFF2-40B4-BE49-F238E27FC236}">
                <a16:creationId xmlns:a16="http://schemas.microsoft.com/office/drawing/2014/main" id="{C5343644-0DC3-9397-AB9B-BDF2C6A8D60F}"/>
              </a:ext>
            </a:extLst>
          </p:cNvPr>
          <p:cNvSpPr/>
          <p:nvPr/>
        </p:nvSpPr>
        <p:spPr>
          <a:xfrm>
            <a:off x="6553200" y="4463129"/>
            <a:ext cx="5273040" cy="1810564"/>
          </a:xfrm>
          <a:prstGeom prst="flowChartTermina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dirty="0">
                <a:solidFill>
                  <a:srgbClr val="353536"/>
                </a:solidFill>
                <a:latin typeface="SeroWebPro"/>
              </a:rPr>
              <a:t>Have a strategic message that clarifies or reinforces the brand, customer relationship, organization and/or business strategy of the company. It can clarify or promote brand visibility, image, the philosophy behind brand creation, relevance to the customer audience and brand equity. The message may even define or support the relationship with the customer. </a:t>
            </a:r>
            <a:endParaRPr lang="el-GR" sz="1400" dirty="0"/>
          </a:p>
        </p:txBody>
      </p:sp>
    </p:spTree>
    <p:extLst>
      <p:ext uri="{BB962C8B-B14F-4D97-AF65-F5344CB8AC3E}">
        <p14:creationId xmlns:p14="http://schemas.microsoft.com/office/powerpoint/2010/main" val="3290934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14"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3DFFBB0-6CDD-2A22-5C16-6158C9166CB4}"/>
              </a:ext>
            </a:extLst>
          </p:cNvPr>
          <p:cNvSpPr txBox="1"/>
          <p:nvPr/>
        </p:nvSpPr>
        <p:spPr>
          <a:xfrm>
            <a:off x="2448560" y="3602212"/>
            <a:ext cx="9217660" cy="1200329"/>
          </a:xfrm>
          <a:prstGeom prst="rect">
            <a:avLst/>
          </a:prstGeom>
          <a:noFill/>
        </p:spPr>
        <p:txBody>
          <a:bodyPr wrap="square">
            <a:spAutoFit/>
          </a:bodyPr>
          <a:lstStyle/>
          <a:p>
            <a:pPr algn="just"/>
            <a:r>
              <a:rPr lang="en-US" b="0" i="0" dirty="0">
                <a:solidFill>
                  <a:schemeClr val="accent2">
                    <a:lumMod val="20000"/>
                    <a:lumOff val="80000"/>
                  </a:schemeClr>
                </a:solidFill>
                <a:effectLst/>
                <a:latin typeface="SeroWebPro"/>
              </a:rPr>
              <a:t>This evidence highlights how important it is for businesses to adopt alternative approaches to communicate marketing messages in a way that evokes strong emotions in their customers, allowing businesses to create a powerful impact that will stimulate action, long-term loyalty and develop strong bonds.</a:t>
            </a:r>
            <a:endParaRPr lang="el-GR" dirty="0">
              <a:solidFill>
                <a:schemeClr val="accent2">
                  <a:lumMod val="20000"/>
                  <a:lumOff val="80000"/>
                </a:schemeClr>
              </a:solidFill>
            </a:endParaRPr>
          </a:p>
        </p:txBody>
      </p:sp>
      <p:sp>
        <p:nvSpPr>
          <p:cNvPr id="9" name="TextBox 8">
            <a:extLst>
              <a:ext uri="{FF2B5EF4-FFF2-40B4-BE49-F238E27FC236}">
                <a16:creationId xmlns:a16="http://schemas.microsoft.com/office/drawing/2014/main" id="{179B39A8-1FEB-5EF3-347B-D1FC39A30F41}"/>
              </a:ext>
            </a:extLst>
          </p:cNvPr>
          <p:cNvSpPr txBox="1"/>
          <p:nvPr/>
        </p:nvSpPr>
        <p:spPr>
          <a:xfrm>
            <a:off x="6708140" y="690880"/>
            <a:ext cx="5158740" cy="1477328"/>
          </a:xfrm>
          <a:prstGeom prst="rect">
            <a:avLst/>
          </a:prstGeom>
          <a:noFill/>
        </p:spPr>
        <p:txBody>
          <a:bodyPr wrap="square">
            <a:spAutoFit/>
          </a:bodyPr>
          <a:lstStyle/>
          <a:p>
            <a:pPr algn="just"/>
            <a:r>
              <a:rPr lang="en-US" b="0" i="0" dirty="0">
                <a:solidFill>
                  <a:schemeClr val="bg1"/>
                </a:solidFill>
                <a:effectLst/>
                <a:latin typeface="SeroWebPro"/>
              </a:rPr>
              <a:t>Therefore, </a:t>
            </a:r>
            <a:r>
              <a:rPr lang="en-US" b="1" i="1" dirty="0">
                <a:solidFill>
                  <a:schemeClr val="accent2">
                    <a:lumMod val="20000"/>
                    <a:lumOff val="80000"/>
                  </a:schemeClr>
                </a:solidFill>
                <a:effectLst/>
                <a:latin typeface="SeroWebPro"/>
              </a:rPr>
              <a:t>by using stories</a:t>
            </a:r>
            <a:r>
              <a:rPr lang="en-US" b="0" i="0" dirty="0">
                <a:solidFill>
                  <a:schemeClr val="bg1"/>
                </a:solidFill>
                <a:effectLst/>
                <a:latin typeface="SeroWebPro"/>
              </a:rPr>
              <a:t> that are designed to connect with audiences, brands can present information in a way that is more likely to be easily understood and embedded in consumers' long-term memory and create an advantage over competitors. </a:t>
            </a:r>
            <a:endParaRPr lang="el-GR" dirty="0">
              <a:solidFill>
                <a:schemeClr val="bg1"/>
              </a:solidFill>
            </a:endParaRPr>
          </a:p>
        </p:txBody>
      </p:sp>
      <p:sp>
        <p:nvSpPr>
          <p:cNvPr id="10" name="Ορθογώνιο τρίγωνο 9">
            <a:extLst>
              <a:ext uri="{FF2B5EF4-FFF2-40B4-BE49-F238E27FC236}">
                <a16:creationId xmlns:a16="http://schemas.microsoft.com/office/drawing/2014/main" id="{BCF3120F-EB95-AC55-EABC-31BED968C0B4}"/>
              </a:ext>
            </a:extLst>
          </p:cNvPr>
          <p:cNvSpPr/>
          <p:nvPr/>
        </p:nvSpPr>
        <p:spPr>
          <a:xfrm rot="5400000">
            <a:off x="-663017" y="663017"/>
            <a:ext cx="4683760" cy="3357727"/>
          </a:xfrm>
          <a:prstGeom prst="rtTriangl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Οβάλ 17">
            <a:extLst>
              <a:ext uri="{FF2B5EF4-FFF2-40B4-BE49-F238E27FC236}">
                <a16:creationId xmlns:a16="http://schemas.microsoft.com/office/drawing/2014/main" id="{7BCE8731-7B77-8465-839A-816900DEB836}"/>
              </a:ext>
            </a:extLst>
          </p:cNvPr>
          <p:cNvSpPr/>
          <p:nvPr/>
        </p:nvSpPr>
        <p:spPr>
          <a:xfrm>
            <a:off x="2346960" y="5059680"/>
            <a:ext cx="8117840" cy="164592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5">
            <a:extLst>
              <a:ext uri="{FF2B5EF4-FFF2-40B4-BE49-F238E27FC236}">
                <a16:creationId xmlns:a16="http://schemas.microsoft.com/office/drawing/2014/main" id="{B1D32D55-1B9D-8D09-F50A-E3474D0CA0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521" y="391314"/>
            <a:ext cx="5537200" cy="213315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2" name="Βέλος: Δεξιό 11">
            <a:extLst>
              <a:ext uri="{FF2B5EF4-FFF2-40B4-BE49-F238E27FC236}">
                <a16:creationId xmlns:a16="http://schemas.microsoft.com/office/drawing/2014/main" id="{A507C72F-1BD4-81A0-ABE9-BCFC5D94E632}"/>
              </a:ext>
            </a:extLst>
          </p:cNvPr>
          <p:cNvSpPr/>
          <p:nvPr/>
        </p:nvSpPr>
        <p:spPr>
          <a:xfrm>
            <a:off x="1757680" y="3602212"/>
            <a:ext cx="589280" cy="41098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TextBox 15">
            <a:extLst>
              <a:ext uri="{FF2B5EF4-FFF2-40B4-BE49-F238E27FC236}">
                <a16:creationId xmlns:a16="http://schemas.microsoft.com/office/drawing/2014/main" id="{6BD41A17-66BA-6BD7-C509-1456CDF39722}"/>
              </a:ext>
            </a:extLst>
          </p:cNvPr>
          <p:cNvSpPr txBox="1"/>
          <p:nvPr/>
        </p:nvSpPr>
        <p:spPr>
          <a:xfrm>
            <a:off x="3129280" y="5163241"/>
            <a:ext cx="6400800" cy="1200329"/>
          </a:xfrm>
          <a:prstGeom prst="rect">
            <a:avLst/>
          </a:prstGeom>
          <a:noFill/>
        </p:spPr>
        <p:txBody>
          <a:bodyPr wrap="square">
            <a:spAutoFit/>
          </a:bodyPr>
          <a:lstStyle/>
          <a:p>
            <a:pPr algn="ctr"/>
            <a:br>
              <a:rPr lang="en-US" dirty="0"/>
            </a:br>
            <a:r>
              <a:rPr lang="en-US" b="0" i="0" dirty="0">
                <a:effectLst/>
                <a:latin typeface="SeroWebPro"/>
              </a:rPr>
              <a:t>The most successful brands begin to "</a:t>
            </a:r>
            <a:r>
              <a:rPr lang="en-US" b="1" i="0" dirty="0">
                <a:effectLst/>
                <a:latin typeface="SeroWebPro"/>
              </a:rPr>
              <a:t>tell a story</a:t>
            </a:r>
            <a:r>
              <a:rPr lang="en-US" b="0" i="0" dirty="0">
                <a:effectLst/>
                <a:latin typeface="SeroWebPro"/>
              </a:rPr>
              <a:t>" that resonates with their customer base to the extent that customers themselves incorporate the brands into their own life stories. </a:t>
            </a:r>
            <a:endParaRPr lang="el-GR" dirty="0"/>
          </a:p>
        </p:txBody>
      </p:sp>
    </p:spTree>
    <p:extLst>
      <p:ext uri="{BB962C8B-B14F-4D97-AF65-F5344CB8AC3E}">
        <p14:creationId xmlns:p14="http://schemas.microsoft.com/office/powerpoint/2010/main" val="334156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animBg="1"/>
      <p:bldP spid="12" grpId="0" animBg="1"/>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Οβάλ 17">
            <a:extLst>
              <a:ext uri="{FF2B5EF4-FFF2-40B4-BE49-F238E27FC236}">
                <a16:creationId xmlns:a16="http://schemas.microsoft.com/office/drawing/2014/main" id="{7BCE8731-7B77-8465-839A-816900DEB836}"/>
              </a:ext>
            </a:extLst>
          </p:cNvPr>
          <p:cNvSpPr/>
          <p:nvPr/>
        </p:nvSpPr>
        <p:spPr>
          <a:xfrm>
            <a:off x="3129280" y="3616960"/>
            <a:ext cx="8117840" cy="164592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TextBox 15">
            <a:extLst>
              <a:ext uri="{FF2B5EF4-FFF2-40B4-BE49-F238E27FC236}">
                <a16:creationId xmlns:a16="http://schemas.microsoft.com/office/drawing/2014/main" id="{6BD41A17-66BA-6BD7-C509-1456CDF39722}"/>
              </a:ext>
            </a:extLst>
          </p:cNvPr>
          <p:cNvSpPr txBox="1"/>
          <p:nvPr/>
        </p:nvSpPr>
        <p:spPr>
          <a:xfrm>
            <a:off x="3987800" y="3710361"/>
            <a:ext cx="6400800" cy="1200329"/>
          </a:xfrm>
          <a:prstGeom prst="rect">
            <a:avLst/>
          </a:prstGeom>
          <a:noFill/>
        </p:spPr>
        <p:txBody>
          <a:bodyPr wrap="square">
            <a:spAutoFit/>
          </a:bodyPr>
          <a:lstStyle/>
          <a:p>
            <a:pPr algn="ctr"/>
            <a:br>
              <a:rPr lang="en-US" dirty="0"/>
            </a:br>
            <a:r>
              <a:rPr lang="en-US" b="0" i="0" dirty="0">
                <a:effectLst/>
                <a:latin typeface="SeroWebPro"/>
              </a:rPr>
              <a:t>The most successful brands begin to "</a:t>
            </a:r>
            <a:r>
              <a:rPr lang="en-US" b="1" i="0" dirty="0">
                <a:effectLst/>
                <a:latin typeface="SeroWebPro"/>
              </a:rPr>
              <a:t>tell a story</a:t>
            </a:r>
            <a:r>
              <a:rPr lang="en-US" b="0" i="0" dirty="0">
                <a:effectLst/>
                <a:latin typeface="SeroWebPro"/>
              </a:rPr>
              <a:t>" that resonates with their customer base to the extent that customers themselves incorporate the brands into their own life stories. </a:t>
            </a:r>
            <a:endParaRPr lang="el-GR" dirty="0"/>
          </a:p>
        </p:txBody>
      </p:sp>
      <p:sp>
        <p:nvSpPr>
          <p:cNvPr id="3" name="TextBox 2">
            <a:extLst>
              <a:ext uri="{FF2B5EF4-FFF2-40B4-BE49-F238E27FC236}">
                <a16:creationId xmlns:a16="http://schemas.microsoft.com/office/drawing/2014/main" id="{AC61E372-EF29-A013-D4D5-860D26694008}"/>
              </a:ext>
            </a:extLst>
          </p:cNvPr>
          <p:cNvSpPr txBox="1"/>
          <p:nvPr/>
        </p:nvSpPr>
        <p:spPr>
          <a:xfrm>
            <a:off x="995680" y="782657"/>
            <a:ext cx="7965440" cy="2031325"/>
          </a:xfrm>
          <a:prstGeom prst="rect">
            <a:avLst/>
          </a:prstGeom>
          <a:noFill/>
        </p:spPr>
        <p:txBody>
          <a:bodyPr wrap="square">
            <a:spAutoFit/>
          </a:bodyPr>
          <a:lstStyle/>
          <a:p>
            <a:r>
              <a:rPr lang="en-US" b="0" i="0" dirty="0">
                <a:solidFill>
                  <a:schemeClr val="bg1"/>
                </a:solidFill>
                <a:effectLst/>
                <a:latin typeface="Roboto-Regular"/>
              </a:rPr>
              <a:t>Storytelling is one of the most powerful ways to</a:t>
            </a:r>
            <a:r>
              <a:rPr lang="en-US" b="0" i="0" u="sng" dirty="0">
                <a:solidFill>
                  <a:schemeClr val="bg1"/>
                </a:solidFill>
                <a:effectLst/>
                <a:latin typeface="Roboto-Regular"/>
              </a:rPr>
              <a:t> </a:t>
            </a:r>
            <a:r>
              <a:rPr lang="en-US" b="0" i="0" strike="noStrike" dirty="0">
                <a:solidFill>
                  <a:schemeClr val="bg1"/>
                </a:solidFill>
                <a:effectLst/>
                <a:latin typeface="Roboto-Regular"/>
                <a:hlinkClick r:id="rId2">
                  <a:extLst>
                    <a:ext uri="{A12FA001-AC4F-418D-AE19-62706E023703}">
                      <ahyp:hlinkClr xmlns:ahyp="http://schemas.microsoft.com/office/drawing/2018/hyperlinkcolor" val="tx"/>
                    </a:ext>
                  </a:extLst>
                </a:hlinkClick>
              </a:rPr>
              <a:t>breathe life into a  brand</a:t>
            </a:r>
            <a:r>
              <a:rPr lang="en-US" b="0" i="0" u="sng" dirty="0">
                <a:solidFill>
                  <a:schemeClr val="bg1"/>
                </a:solidFill>
                <a:effectLst/>
                <a:latin typeface="Roboto-Regular"/>
              </a:rPr>
              <a:t>. </a:t>
            </a:r>
          </a:p>
          <a:p>
            <a:endParaRPr lang="en-US" b="0" i="0" dirty="0">
              <a:solidFill>
                <a:schemeClr val="bg1"/>
              </a:solidFill>
              <a:effectLst/>
              <a:latin typeface="Roboto-Regular"/>
            </a:endParaRPr>
          </a:p>
          <a:p>
            <a:endParaRPr lang="en-US" dirty="0">
              <a:solidFill>
                <a:schemeClr val="bg1"/>
              </a:solidFill>
              <a:latin typeface="Roboto-Regular"/>
            </a:endParaRPr>
          </a:p>
          <a:p>
            <a:r>
              <a:rPr lang="en-US" b="0" i="0" dirty="0">
                <a:solidFill>
                  <a:schemeClr val="bg1"/>
                </a:solidFill>
                <a:effectLst/>
                <a:latin typeface="Roboto-Regular"/>
              </a:rPr>
              <a:t>By sharing the stories behind the products and services, we give them an identity and take our customers on a unique journey. Stories are personal, and so for consumers to form a personal connection with our brand, company stories must be authentic, creative, and inspirational.</a:t>
            </a:r>
            <a:endParaRPr lang="el-GR" dirty="0">
              <a:solidFill>
                <a:schemeClr val="bg1"/>
              </a:solidFill>
            </a:endParaRPr>
          </a:p>
        </p:txBody>
      </p:sp>
      <p:pic>
        <p:nvPicPr>
          <p:cNvPr id="7" name="Γραφικό 6" descr="Σήμα ελέγχου περίγραμμα">
            <a:extLst>
              <a:ext uri="{FF2B5EF4-FFF2-40B4-BE49-F238E27FC236}">
                <a16:creationId xmlns:a16="http://schemas.microsoft.com/office/drawing/2014/main" id="{32FCD3D7-EFE3-2260-05DE-0F556DDC8E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9080" y="563880"/>
            <a:ext cx="736600" cy="736600"/>
          </a:xfrm>
          <a:prstGeom prst="rect">
            <a:avLst/>
          </a:prstGeom>
        </p:spPr>
      </p:pic>
    </p:spTree>
    <p:extLst>
      <p:ext uri="{BB962C8B-B14F-4D97-AF65-F5344CB8AC3E}">
        <p14:creationId xmlns:p14="http://schemas.microsoft.com/office/powerpoint/2010/main" val="70378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arn(inVertical)">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1251</Words>
  <Application>Microsoft Office PowerPoint</Application>
  <PresentationFormat>Ευρεία οθόνη</PresentationFormat>
  <Paragraphs>41</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Calibri</vt:lpstr>
      <vt:lpstr>Calibri Light</vt:lpstr>
      <vt:lpstr>Roboto-Regular</vt:lpstr>
      <vt:lpstr>SeroWebPro</vt:lpstr>
      <vt:lpstr>Θέμα του Office</vt:lpstr>
      <vt:lpstr>2. Branding &amp; Storytelling</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Aikaterini Vasileiou</dc:creator>
  <cp:lastModifiedBy>Aikaterini Vasileiou</cp:lastModifiedBy>
  <cp:revision>2</cp:revision>
  <dcterms:created xsi:type="dcterms:W3CDTF">2022-11-23T12:52:02Z</dcterms:created>
  <dcterms:modified xsi:type="dcterms:W3CDTF">2022-11-29T21:17:38Z</dcterms:modified>
</cp:coreProperties>
</file>